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6" r:id="rId2"/>
    <p:sldId id="278" r:id="rId3"/>
    <p:sldId id="279" r:id="rId4"/>
    <p:sldId id="280" r:id="rId5"/>
    <p:sldId id="281" r:id="rId6"/>
    <p:sldId id="282" r:id="rId7"/>
    <p:sldId id="283" r:id="rId8"/>
    <p:sldId id="284" r:id="rId9"/>
    <p:sldId id="277"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Twinkl" panose="020B0604020202020204"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0"/>
    <a:srgbClr val="D81C32"/>
    <a:srgbClr val="EE6B76"/>
    <a:srgbClr val="8CC380"/>
    <a:srgbClr val="82AD5E"/>
    <a:srgbClr val="7077B4"/>
    <a:srgbClr val="4065A9"/>
    <a:srgbClr val="4A753C"/>
    <a:srgbClr val="558F3A"/>
    <a:srgbClr val="B1B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10" autoAdjust="0"/>
    <p:restoredTop sz="94660"/>
  </p:normalViewPr>
  <p:slideViewPr>
    <p:cSldViewPr snapToGrid="0" showGuides="1">
      <p:cViewPr varScale="1">
        <p:scale>
          <a:sx n="86" d="100"/>
          <a:sy n="86" d="100"/>
        </p:scale>
        <p:origin x="1646" y="5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hyperlink" Target="https://www.twinkl.co.uk/"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hyperlink" Target="https://www.twinkl.co.uk/"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hyperlink" Target="https://www.twinkl.co.uk/"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hyperlink" Target="https://www.twinkl.co.uk/"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hyperlink" Target="https://www.twinkl.co.uk/"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hyperlink" Target="https://www.twinkl.co.uk/"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hyperlink" Target="https://www.twinkl.co.uk/"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a:extLst>
              <a:ext uri="{FF2B5EF4-FFF2-40B4-BE49-F238E27FC236}">
                <a16:creationId xmlns:a16="http://schemas.microsoft.com/office/drawing/2014/main" id="{A242EF83-59ED-6E4A-AA01-40C23725D641}"/>
              </a:ext>
            </a:extLst>
          </p:cNvPr>
          <p:cNvSpPr/>
          <p:nvPr/>
        </p:nvSpPr>
        <p:spPr>
          <a:xfrm>
            <a:off x="8482361" y="6148039"/>
            <a:ext cx="475786" cy="512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3"/>
            <a:extLst>
              <a:ext uri="{FF2B5EF4-FFF2-40B4-BE49-F238E27FC236}">
                <a16:creationId xmlns:a16="http://schemas.microsoft.com/office/drawing/2014/main" id="{8F9F97F9-FD4C-AD4B-8C4A-337F49DF2028}"/>
              </a:ext>
            </a:extLst>
          </p:cNvPr>
          <p:cNvSpPr/>
          <p:nvPr/>
        </p:nvSpPr>
        <p:spPr>
          <a:xfrm>
            <a:off x="118945" y="6006790"/>
            <a:ext cx="1055649" cy="70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0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31C32F-D253-664C-A6B4-38886E9C2369}"/>
              </a:ext>
            </a:extLst>
          </p:cNvPr>
          <p:cNvSpPr txBox="1">
            <a:spLocks/>
          </p:cNvSpPr>
          <p:nvPr/>
        </p:nvSpPr>
        <p:spPr>
          <a:xfrm>
            <a:off x="457198" y="772332"/>
            <a:ext cx="8220075" cy="994306"/>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dirty="0">
                <a:solidFill>
                  <a:srgbClr val="EE6B76"/>
                </a:solidFill>
              </a:rPr>
              <a:t>What is It?</a:t>
            </a:r>
            <a:endParaRPr lang="en-US" dirty="0">
              <a:solidFill>
                <a:srgbClr val="EE6B76"/>
              </a:solidFill>
            </a:endParaRPr>
          </a:p>
        </p:txBody>
      </p:sp>
      <p:sp>
        <p:nvSpPr>
          <p:cNvPr id="8" name="Title 1">
            <a:extLst>
              <a:ext uri="{FF2B5EF4-FFF2-40B4-BE49-F238E27FC236}">
                <a16:creationId xmlns:a16="http://schemas.microsoft.com/office/drawing/2014/main" id="{3D074C42-8E36-1E41-8314-75845FEFC1B4}"/>
              </a:ext>
            </a:extLst>
          </p:cNvPr>
          <p:cNvSpPr txBox="1">
            <a:spLocks/>
          </p:cNvSpPr>
          <p:nvPr/>
        </p:nvSpPr>
        <p:spPr>
          <a:xfrm>
            <a:off x="678094" y="1554223"/>
            <a:ext cx="7804267" cy="2004968"/>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lvl="0" algn="ctr">
              <a:lnSpc>
                <a:spcPct val="100000"/>
              </a:lnSpc>
              <a:spcBef>
                <a:spcPts val="0"/>
              </a:spcBef>
            </a:pPr>
            <a:r>
              <a:rPr lang="en-GB" sz="1800" b="0" dirty="0">
                <a:solidFill>
                  <a:srgbClr val="232320"/>
                </a:solidFill>
                <a:latin typeface="Twinkl" pitchFamily="2" charset="77"/>
                <a:ea typeface="Roboto"/>
                <a:cs typeface="Roboto"/>
                <a:sym typeface="Roboto"/>
              </a:rPr>
              <a:t>Valentine’s Day, also often referred to as St. Valentine’s Day or the Feast of Saint Valentine, is celebrated annually across the globe on the </a:t>
            </a:r>
          </a:p>
          <a:p>
            <a:pPr lvl="0" algn="ctr">
              <a:lnSpc>
                <a:spcPct val="100000"/>
              </a:lnSpc>
              <a:spcBef>
                <a:spcPts val="0"/>
              </a:spcBef>
            </a:pPr>
            <a:endParaRPr lang="en-GB" sz="900" b="0" dirty="0">
              <a:solidFill>
                <a:srgbClr val="C00000"/>
              </a:solidFill>
              <a:latin typeface="Twinkl" pitchFamily="2" charset="77"/>
              <a:ea typeface="Roboto"/>
              <a:cs typeface="Roboto"/>
              <a:sym typeface="Roboto"/>
            </a:endParaRPr>
          </a:p>
          <a:p>
            <a:pPr lvl="0" algn="ctr">
              <a:lnSpc>
                <a:spcPct val="100000"/>
              </a:lnSpc>
              <a:spcBef>
                <a:spcPts val="0"/>
              </a:spcBef>
            </a:pPr>
            <a:r>
              <a:rPr lang="en-GB" sz="4400" dirty="0">
                <a:solidFill>
                  <a:srgbClr val="D81C32"/>
                </a:solidFill>
                <a:latin typeface="Twinkl" pitchFamily="2" charset="77"/>
                <a:ea typeface="Roboto"/>
                <a:cs typeface="Roboto"/>
                <a:sym typeface="Roboto"/>
              </a:rPr>
              <a:t>14th of February.</a:t>
            </a:r>
            <a:r>
              <a:rPr lang="en-GB" sz="1800" b="0" dirty="0">
                <a:solidFill>
                  <a:srgbClr val="D81C32"/>
                </a:solidFill>
                <a:latin typeface="Twinkl" pitchFamily="2" charset="77"/>
                <a:ea typeface="Roboto"/>
                <a:cs typeface="Roboto"/>
                <a:sym typeface="Roboto"/>
              </a:rPr>
              <a:t> </a:t>
            </a:r>
          </a:p>
          <a:p>
            <a:pPr lvl="0" algn="ctr">
              <a:lnSpc>
                <a:spcPct val="100000"/>
              </a:lnSpc>
              <a:spcBef>
                <a:spcPts val="0"/>
              </a:spcBef>
            </a:pPr>
            <a:endParaRPr lang="en-GB" sz="1800" b="0" dirty="0">
              <a:latin typeface="Twinkl" pitchFamily="2" charset="77"/>
              <a:ea typeface="Roboto"/>
              <a:cs typeface="Roboto"/>
              <a:sym typeface="Roboto"/>
            </a:endParaRPr>
          </a:p>
        </p:txBody>
      </p:sp>
      <p:pic>
        <p:nvPicPr>
          <p:cNvPr id="9" name="Picture 8" descr="A picture containing pink, plant, decorated, several&#10;&#10;Description automatically generated">
            <a:extLst>
              <a:ext uri="{FF2B5EF4-FFF2-40B4-BE49-F238E27FC236}">
                <a16:creationId xmlns:a16="http://schemas.microsoft.com/office/drawing/2014/main" id="{F9C3C28E-353F-FE49-A1B0-69F76444F6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rot="484386">
            <a:off x="5507951" y="3454660"/>
            <a:ext cx="2038294" cy="2961650"/>
          </a:xfrm>
          <a:prstGeom prst="rect">
            <a:avLst/>
          </a:prstGeom>
        </p:spPr>
      </p:pic>
      <p:pic>
        <p:nvPicPr>
          <p:cNvPr id="11" name="Picture 10" descr="A picture containing text, stationary, envelope&#10;&#10;Description automatically generated">
            <a:extLst>
              <a:ext uri="{FF2B5EF4-FFF2-40B4-BE49-F238E27FC236}">
                <a16:creationId xmlns:a16="http://schemas.microsoft.com/office/drawing/2014/main" id="{6767FCBA-AC16-C140-8C79-CB3D74EB59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4082" y="4585391"/>
            <a:ext cx="2722006" cy="2038553"/>
          </a:xfrm>
          <a:prstGeom prst="rect">
            <a:avLst/>
          </a:prstGeom>
        </p:spPr>
      </p:pic>
      <p:sp>
        <p:nvSpPr>
          <p:cNvPr id="15" name="TextBox 14">
            <a:extLst>
              <a:ext uri="{FF2B5EF4-FFF2-40B4-BE49-F238E27FC236}">
                <a16:creationId xmlns:a16="http://schemas.microsoft.com/office/drawing/2014/main" id="{308DEE23-C73F-B94D-8C12-82E4627AB910}"/>
              </a:ext>
            </a:extLst>
          </p:cNvPr>
          <p:cNvSpPr txBox="1"/>
          <p:nvPr/>
        </p:nvSpPr>
        <p:spPr>
          <a:xfrm>
            <a:off x="824082" y="3443276"/>
            <a:ext cx="3182230" cy="923330"/>
          </a:xfrm>
          <a:prstGeom prst="rect">
            <a:avLst/>
          </a:prstGeom>
          <a:noFill/>
        </p:spPr>
        <p:txBody>
          <a:bodyPr wrap="square">
            <a:spAutoFit/>
          </a:bodyPr>
          <a:lstStyle/>
          <a:p>
            <a:pPr lvl="0">
              <a:lnSpc>
                <a:spcPct val="100000"/>
              </a:lnSpc>
              <a:spcBef>
                <a:spcPts val="1200"/>
              </a:spcBef>
              <a:spcAft>
                <a:spcPts val="1200"/>
              </a:spcAft>
            </a:pPr>
            <a:r>
              <a:rPr lang="en-GB" sz="1800" b="0" dirty="0">
                <a:solidFill>
                  <a:srgbClr val="232320"/>
                </a:solidFill>
                <a:latin typeface="Twinkl" pitchFamily="2" charset="77"/>
                <a:ea typeface="Roboto"/>
                <a:cs typeface="Roboto"/>
                <a:sym typeface="Roboto"/>
              </a:rPr>
              <a:t>It is an event associated with acts of love, devotion and gift giving.</a:t>
            </a:r>
          </a:p>
        </p:txBody>
      </p:sp>
      <p:pic>
        <p:nvPicPr>
          <p:cNvPr id="17" name="Picture 16" descr="A picture containing text, monitor, window, screen&#10;&#10;Description automatically generated">
            <a:extLst>
              <a:ext uri="{FF2B5EF4-FFF2-40B4-BE49-F238E27FC236}">
                <a16:creationId xmlns:a16="http://schemas.microsoft.com/office/drawing/2014/main" id="{37CA34DB-3027-9E45-85CF-171001DD4F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730243">
            <a:off x="4991352" y="3676078"/>
            <a:ext cx="3069009" cy="2481866"/>
          </a:xfrm>
          <a:prstGeom prst="rect">
            <a:avLst/>
          </a:prstGeom>
        </p:spPr>
      </p:pic>
      <p:sp>
        <p:nvSpPr>
          <p:cNvPr id="10" name="Rectangle 9">
            <a:hlinkClick r:id="rId6"/>
            <a:extLst>
              <a:ext uri="{FF2B5EF4-FFF2-40B4-BE49-F238E27FC236}">
                <a16:creationId xmlns:a16="http://schemas.microsoft.com/office/drawing/2014/main" id="{83583BFB-0E80-5542-9E6B-9659F6940224}"/>
              </a:ext>
            </a:extLst>
          </p:cNvPr>
          <p:cNvSpPr/>
          <p:nvPr/>
        </p:nvSpPr>
        <p:spPr>
          <a:xfrm>
            <a:off x="8554280" y="6651879"/>
            <a:ext cx="589720" cy="206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79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anim calcmode="lin" valueType="num">
                                      <p:cBhvr>
                                        <p:cTn id="12" dur="2000" fill="hold"/>
                                        <p:tgtEl>
                                          <p:spTgt spid="11"/>
                                        </p:tgtEl>
                                        <p:attrNameLst>
                                          <p:attrName>ppt_x</p:attrName>
                                        </p:attrNameLst>
                                      </p:cBhvr>
                                      <p:tavLst>
                                        <p:tav tm="0">
                                          <p:val>
                                            <p:strVal val="#ppt_x"/>
                                          </p:val>
                                        </p:tav>
                                        <p:tav tm="100000">
                                          <p:val>
                                            <p:strVal val="#ppt_x"/>
                                          </p:val>
                                        </p:tav>
                                      </p:tavLst>
                                    </p:anim>
                                    <p:anim calcmode="lin" valueType="num">
                                      <p:cBhvr>
                                        <p:cTn id="13" dur="1800" decel="100000" fill="hold"/>
                                        <p:tgtEl>
                                          <p:spTgt spid="11"/>
                                        </p:tgtEl>
                                        <p:attrNameLst>
                                          <p:attrName>ppt_y</p:attrName>
                                        </p:attrNameLst>
                                      </p:cBhvr>
                                      <p:tavLst>
                                        <p:tav tm="0">
                                          <p:val>
                                            <p:strVal val="#ppt_y+1"/>
                                          </p:val>
                                        </p:tav>
                                        <p:tav tm="100000">
                                          <p:val>
                                            <p:strVal val="#ppt_y-.03"/>
                                          </p:val>
                                        </p:tav>
                                      </p:tavLst>
                                    </p:anim>
                                    <p:anim calcmode="lin" valueType="num">
                                      <p:cBhvr>
                                        <p:cTn id="14" dur="200" accel="100000" fill="hold">
                                          <p:stCondLst>
                                            <p:cond delay="18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231C32F-D253-664C-A6B4-38886E9C2369}"/>
              </a:ext>
            </a:extLst>
          </p:cNvPr>
          <p:cNvSpPr txBox="1">
            <a:spLocks/>
          </p:cNvSpPr>
          <p:nvPr/>
        </p:nvSpPr>
        <p:spPr>
          <a:xfrm>
            <a:off x="457198" y="700103"/>
            <a:ext cx="8220075" cy="994306"/>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dirty="0">
                <a:solidFill>
                  <a:srgbClr val="EE6B76"/>
                </a:solidFill>
              </a:rPr>
              <a:t>The Real St. Valentine</a:t>
            </a:r>
            <a:endParaRPr lang="en-US" dirty="0">
              <a:solidFill>
                <a:srgbClr val="EE6B76"/>
              </a:solidFill>
            </a:endParaRPr>
          </a:p>
        </p:txBody>
      </p:sp>
      <p:sp>
        <p:nvSpPr>
          <p:cNvPr id="8" name="Title 1">
            <a:extLst>
              <a:ext uri="{FF2B5EF4-FFF2-40B4-BE49-F238E27FC236}">
                <a16:creationId xmlns:a16="http://schemas.microsoft.com/office/drawing/2014/main" id="{3D074C42-8E36-1E41-8314-75845FEFC1B4}"/>
              </a:ext>
            </a:extLst>
          </p:cNvPr>
          <p:cNvSpPr txBox="1">
            <a:spLocks/>
          </p:cNvSpPr>
          <p:nvPr/>
        </p:nvSpPr>
        <p:spPr>
          <a:xfrm>
            <a:off x="636495" y="1449378"/>
            <a:ext cx="7835592" cy="1429611"/>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lvl="0">
              <a:spcBef>
                <a:spcPts val="0"/>
              </a:spcBef>
            </a:pPr>
            <a:r>
              <a:rPr lang="en-GB" sz="1800" b="0" dirty="0">
                <a:solidFill>
                  <a:srgbClr val="232320"/>
                </a:solidFill>
                <a:latin typeface="+mn-lt"/>
                <a:ea typeface="Roboto"/>
                <a:cs typeface="Roboto"/>
                <a:sym typeface="Roboto"/>
              </a:rPr>
              <a:t>As there have been many significant Christian people named Valentine or Valentinus throughout history (including three who the Catholic Church officially recognise as saints), there is often speculation surrounding the exact person that Valentine’s Day is named after. </a:t>
            </a:r>
          </a:p>
          <a:p>
            <a:pPr lvl="0" algn="just">
              <a:lnSpc>
                <a:spcPct val="100000"/>
              </a:lnSpc>
              <a:spcBef>
                <a:spcPts val="1200"/>
              </a:spcBef>
              <a:spcAft>
                <a:spcPts val="1200"/>
              </a:spcAft>
            </a:pPr>
            <a:endParaRPr lang="en-GB" sz="1800" b="0" dirty="0">
              <a:latin typeface="Twinkl" pitchFamily="2" charset="77"/>
              <a:ea typeface="Roboto"/>
              <a:cs typeface="Roboto"/>
              <a:sym typeface="Roboto"/>
            </a:endParaRPr>
          </a:p>
        </p:txBody>
      </p:sp>
      <p:sp>
        <p:nvSpPr>
          <p:cNvPr id="9" name="TextBox 8">
            <a:extLst>
              <a:ext uri="{FF2B5EF4-FFF2-40B4-BE49-F238E27FC236}">
                <a16:creationId xmlns:a16="http://schemas.microsoft.com/office/drawing/2014/main" id="{A7EABBA4-A804-0F43-800E-CE26D0FA3751}"/>
              </a:ext>
            </a:extLst>
          </p:cNvPr>
          <p:cNvSpPr txBox="1"/>
          <p:nvPr/>
        </p:nvSpPr>
        <p:spPr>
          <a:xfrm>
            <a:off x="667318" y="2665178"/>
            <a:ext cx="3470730" cy="3570208"/>
          </a:xfrm>
          <a:prstGeom prst="rect">
            <a:avLst/>
          </a:prstGeom>
          <a:noFill/>
        </p:spPr>
        <p:txBody>
          <a:bodyPr wrap="square">
            <a:spAutoFit/>
          </a:bodyPr>
          <a:lstStyle/>
          <a:p>
            <a:pPr lvl="0">
              <a:spcBef>
                <a:spcPts val="1200"/>
              </a:spcBef>
            </a:pPr>
            <a:r>
              <a:rPr lang="en-GB" b="0" dirty="0">
                <a:solidFill>
                  <a:srgbClr val="232320"/>
                </a:solidFill>
                <a:latin typeface="+mn-lt"/>
                <a:ea typeface="Roboto"/>
                <a:cs typeface="Roboto"/>
                <a:sym typeface="Roboto"/>
              </a:rPr>
              <a:t>As a result of this, many stories associated with Saint Valentine are a mixture of tales relating to all three canonised figures. </a:t>
            </a:r>
          </a:p>
          <a:p>
            <a:pPr lvl="0">
              <a:spcBef>
                <a:spcPts val="1200"/>
              </a:spcBef>
              <a:spcAft>
                <a:spcPts val="1200"/>
              </a:spcAft>
            </a:pPr>
            <a:r>
              <a:rPr lang="en-GB" b="0" dirty="0">
                <a:solidFill>
                  <a:srgbClr val="232320"/>
                </a:solidFill>
                <a:latin typeface="+mn-lt"/>
                <a:ea typeface="Roboto"/>
                <a:cs typeface="Roboto"/>
                <a:sym typeface="Roboto"/>
              </a:rPr>
              <a:t>However, the figure who is most commonly associated with Valentine’s Day (and to whom most people are referring when they use the name Saint Valentine) is a Christian priest who lived in Rome during the third century AD.</a:t>
            </a:r>
          </a:p>
        </p:txBody>
      </p:sp>
      <p:pic>
        <p:nvPicPr>
          <p:cNvPr id="6" name="Picture 5" descr="A group of pink hearts&#10;&#10;Description automatically generated with low confidence">
            <a:extLst>
              <a:ext uri="{FF2B5EF4-FFF2-40B4-BE49-F238E27FC236}">
                <a16:creationId xmlns:a16="http://schemas.microsoft.com/office/drawing/2014/main" id="{FE93F961-15EA-544C-8040-768904204E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793195">
            <a:off x="4482038" y="3472348"/>
            <a:ext cx="3709724" cy="2473149"/>
          </a:xfrm>
          <a:prstGeom prst="rect">
            <a:avLst/>
          </a:prstGeom>
        </p:spPr>
      </p:pic>
      <p:pic>
        <p:nvPicPr>
          <p:cNvPr id="15" name="Picture 14" descr="A picture containing text, monitor, window, screen&#10;&#10;Description automatically generated">
            <a:extLst>
              <a:ext uri="{FF2B5EF4-FFF2-40B4-BE49-F238E27FC236}">
                <a16:creationId xmlns:a16="http://schemas.microsoft.com/office/drawing/2014/main" id="{567EC239-1E0F-4E46-B13C-D2FEBF8D53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24289">
            <a:off x="4350564" y="3203709"/>
            <a:ext cx="4026727" cy="3034091"/>
          </a:xfrm>
          <a:prstGeom prst="rect">
            <a:avLst/>
          </a:prstGeom>
        </p:spPr>
      </p:pic>
      <p:sp>
        <p:nvSpPr>
          <p:cNvPr id="10" name="Rectangle 9">
            <a:hlinkClick r:id="rId5"/>
            <a:extLst>
              <a:ext uri="{FF2B5EF4-FFF2-40B4-BE49-F238E27FC236}">
                <a16:creationId xmlns:a16="http://schemas.microsoft.com/office/drawing/2014/main" id="{ADF1B71D-BFC2-1B46-899F-2631F7EB0D11}"/>
              </a:ext>
            </a:extLst>
          </p:cNvPr>
          <p:cNvSpPr/>
          <p:nvPr/>
        </p:nvSpPr>
        <p:spPr>
          <a:xfrm>
            <a:off x="8554280" y="6651879"/>
            <a:ext cx="589720" cy="206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56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074C42-8E36-1E41-8314-75845FEFC1B4}"/>
              </a:ext>
            </a:extLst>
          </p:cNvPr>
          <p:cNvSpPr txBox="1">
            <a:spLocks/>
          </p:cNvSpPr>
          <p:nvPr/>
        </p:nvSpPr>
        <p:spPr>
          <a:xfrm>
            <a:off x="636495" y="775000"/>
            <a:ext cx="7835592" cy="1429611"/>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lvl="0">
              <a:spcBef>
                <a:spcPts val="0"/>
              </a:spcBef>
            </a:pPr>
            <a:r>
              <a:rPr lang="en-GB" sz="1800" b="0" dirty="0">
                <a:solidFill>
                  <a:srgbClr val="232320"/>
                </a:solidFill>
                <a:latin typeface="+mn-lt"/>
                <a:ea typeface="Roboto"/>
                <a:cs typeface="Roboto"/>
                <a:sym typeface="Roboto"/>
              </a:rPr>
              <a:t>Very few facts about the life of Saint Valentine can be checked. However, it is widely believed that he lived during the reign of the Roman Emperor, Claudius II. </a:t>
            </a:r>
          </a:p>
          <a:p>
            <a:pPr lvl="0">
              <a:spcBef>
                <a:spcPts val="0"/>
              </a:spcBef>
            </a:pPr>
            <a:endParaRPr lang="en-GB" sz="1800" b="0" dirty="0">
              <a:solidFill>
                <a:srgbClr val="232320"/>
              </a:solidFill>
              <a:latin typeface="+mn-lt"/>
              <a:ea typeface="Roboto"/>
              <a:cs typeface="Roboto"/>
              <a:sym typeface="Roboto"/>
            </a:endParaRPr>
          </a:p>
          <a:p>
            <a:pPr>
              <a:spcBef>
                <a:spcPts val="0"/>
              </a:spcBef>
            </a:pPr>
            <a:r>
              <a:rPr lang="en-GB" sz="1800" b="0" dirty="0">
                <a:solidFill>
                  <a:srgbClr val="232320"/>
                </a:solidFill>
                <a:ea typeface="Roboto"/>
                <a:cs typeface="Roboto"/>
                <a:sym typeface="Roboto"/>
              </a:rPr>
              <a:t>It is reported that Emperor Claudius II wanted to assemble a powerful army and he thought that Roman soldiers performed their duties more effectively when they were unmarried. </a:t>
            </a:r>
          </a:p>
          <a:p>
            <a:pPr lvl="0">
              <a:spcBef>
                <a:spcPts val="0"/>
              </a:spcBef>
            </a:pPr>
            <a:endParaRPr lang="en-GB" sz="1800" b="0" dirty="0">
              <a:latin typeface="+mn-lt"/>
              <a:ea typeface="Roboto"/>
              <a:cs typeface="Roboto"/>
              <a:sym typeface="Roboto"/>
            </a:endParaRPr>
          </a:p>
        </p:txBody>
      </p:sp>
      <p:pic>
        <p:nvPicPr>
          <p:cNvPr id="3" name="Picture 2" descr="A picture containing smoke&#10;&#10;Description automatically generated">
            <a:extLst>
              <a:ext uri="{FF2B5EF4-FFF2-40B4-BE49-F238E27FC236}">
                <a16:creationId xmlns:a16="http://schemas.microsoft.com/office/drawing/2014/main" id="{8340DF58-1B98-DF42-898A-4DBC4F11DA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26983" y="3284297"/>
            <a:ext cx="3169403" cy="2397071"/>
          </a:xfrm>
          <a:prstGeom prst="rect">
            <a:avLst/>
          </a:prstGeom>
        </p:spPr>
      </p:pic>
      <p:sp>
        <p:nvSpPr>
          <p:cNvPr id="10" name="TextBox 9">
            <a:extLst>
              <a:ext uri="{FF2B5EF4-FFF2-40B4-BE49-F238E27FC236}">
                <a16:creationId xmlns:a16="http://schemas.microsoft.com/office/drawing/2014/main" id="{A28449D2-247B-0141-A476-ACAAB2EC9553}"/>
              </a:ext>
            </a:extLst>
          </p:cNvPr>
          <p:cNvSpPr txBox="1"/>
          <p:nvPr/>
        </p:nvSpPr>
        <p:spPr>
          <a:xfrm>
            <a:off x="667317" y="3037354"/>
            <a:ext cx="3687707" cy="2308324"/>
          </a:xfrm>
          <a:prstGeom prst="rect">
            <a:avLst/>
          </a:prstGeom>
          <a:noFill/>
        </p:spPr>
        <p:txBody>
          <a:bodyPr wrap="square">
            <a:spAutoFit/>
          </a:bodyPr>
          <a:lstStyle/>
          <a:p>
            <a:pPr lvl="0">
              <a:spcBef>
                <a:spcPts val="1200"/>
              </a:spcBef>
              <a:spcAft>
                <a:spcPts val="1200"/>
              </a:spcAft>
            </a:pPr>
            <a:r>
              <a:rPr lang="en-GB" dirty="0">
                <a:solidFill>
                  <a:srgbClr val="232320"/>
                </a:solidFill>
                <a:ea typeface="Roboto"/>
                <a:cs typeface="Roboto"/>
                <a:sym typeface="Roboto"/>
              </a:rPr>
              <a:t>He also thought that married soldiers were less efficient, weaker and more merciful than unmarried soldiers. So the Emperor is said to have passed a new law which strictly forbade members of the Roman army from marrying. </a:t>
            </a:r>
          </a:p>
        </p:txBody>
      </p:sp>
      <p:pic>
        <p:nvPicPr>
          <p:cNvPr id="13" name="Picture 12" descr="A picture containing text, monitor, window, screen&#10;&#10;Description automatically generated">
            <a:extLst>
              <a:ext uri="{FF2B5EF4-FFF2-40B4-BE49-F238E27FC236}">
                <a16:creationId xmlns:a16="http://schemas.microsoft.com/office/drawing/2014/main" id="{EDF65094-60AC-684F-B67B-658EF40333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0855" y="3037354"/>
            <a:ext cx="3341657" cy="2702353"/>
          </a:xfrm>
          <a:prstGeom prst="rect">
            <a:avLst/>
          </a:prstGeom>
        </p:spPr>
      </p:pic>
      <p:pic>
        <p:nvPicPr>
          <p:cNvPr id="17" name="Picture 16" descr="A picture containing text, wooden&#10;&#10;Description automatically generated">
            <a:extLst>
              <a:ext uri="{FF2B5EF4-FFF2-40B4-BE49-F238E27FC236}">
                <a16:creationId xmlns:a16="http://schemas.microsoft.com/office/drawing/2014/main" id="{62D536FB-5224-D545-BF48-1B572E9E5B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4405" y="5295568"/>
            <a:ext cx="1489718" cy="1338705"/>
          </a:xfrm>
          <a:prstGeom prst="rect">
            <a:avLst/>
          </a:prstGeom>
        </p:spPr>
      </p:pic>
      <p:sp>
        <p:nvSpPr>
          <p:cNvPr id="7" name="Rectangle 6">
            <a:hlinkClick r:id="rId6"/>
            <a:extLst>
              <a:ext uri="{FF2B5EF4-FFF2-40B4-BE49-F238E27FC236}">
                <a16:creationId xmlns:a16="http://schemas.microsoft.com/office/drawing/2014/main" id="{A9302150-2D9E-7D44-B4B7-8A410DCA75EE}"/>
              </a:ext>
            </a:extLst>
          </p:cNvPr>
          <p:cNvSpPr/>
          <p:nvPr/>
        </p:nvSpPr>
        <p:spPr>
          <a:xfrm>
            <a:off x="8554280" y="6651879"/>
            <a:ext cx="589720" cy="206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29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ppt_x</p:attrName>
                                        </p:attrNameLst>
                                      </p:cBhvr>
                                      <p:tavLst>
                                        <p:tav tm="0">
                                          <p:val>
                                            <p:strVal val="#ppt_x"/>
                                          </p:val>
                                        </p:tav>
                                        <p:tav tm="100000">
                                          <p:val>
                                            <p:strVal val="#ppt_x"/>
                                          </p:val>
                                        </p:tav>
                                      </p:tavLst>
                                    </p:anim>
                                    <p:anim calcmode="lin" valueType="num">
                                      <p:cBhvr>
                                        <p:cTn id="9" dur="1800" decel="100000" fill="hold"/>
                                        <p:tgtEl>
                                          <p:spTgt spid="17"/>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074C42-8E36-1E41-8314-75845FEFC1B4}"/>
              </a:ext>
            </a:extLst>
          </p:cNvPr>
          <p:cNvSpPr txBox="1">
            <a:spLocks/>
          </p:cNvSpPr>
          <p:nvPr/>
        </p:nvSpPr>
        <p:spPr>
          <a:xfrm>
            <a:off x="636495" y="827354"/>
            <a:ext cx="7835592" cy="1429611"/>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lvl="0">
              <a:spcBef>
                <a:spcPts val="0"/>
              </a:spcBef>
            </a:pPr>
            <a:r>
              <a:rPr lang="en-GB" sz="1800" b="0" dirty="0">
                <a:solidFill>
                  <a:srgbClr val="232320"/>
                </a:solidFill>
                <a:latin typeface="+mn-lt"/>
                <a:ea typeface="Roboto"/>
                <a:cs typeface="Roboto"/>
                <a:sym typeface="Roboto"/>
              </a:rPr>
              <a:t>Saint Valentine did not support Emperor Claudius’s new law. Instead, he helped Roman soldiers to marry in secret if they wished to do so.</a:t>
            </a:r>
          </a:p>
          <a:p>
            <a:pPr lvl="0">
              <a:spcBef>
                <a:spcPts val="1200"/>
              </a:spcBef>
            </a:pPr>
            <a:r>
              <a:rPr lang="en-GB" sz="1800" b="0" dirty="0">
                <a:solidFill>
                  <a:srgbClr val="232320"/>
                </a:solidFill>
                <a:latin typeface="+mn-lt"/>
                <a:ea typeface="Roboto"/>
                <a:cs typeface="Roboto"/>
                <a:sym typeface="Roboto"/>
              </a:rPr>
              <a:t>Before long, Saint Valentine's secret actions were uncovered. </a:t>
            </a:r>
          </a:p>
          <a:p>
            <a:pPr lvl="0">
              <a:spcBef>
                <a:spcPts val="1200"/>
              </a:spcBef>
              <a:spcAft>
                <a:spcPts val="1200"/>
              </a:spcAft>
            </a:pPr>
            <a:r>
              <a:rPr lang="en-GB" sz="1800" b="0" dirty="0">
                <a:solidFill>
                  <a:srgbClr val="232320"/>
                </a:solidFill>
                <a:latin typeface="+mn-lt"/>
                <a:ea typeface="Roboto"/>
                <a:cs typeface="Roboto"/>
                <a:sym typeface="Roboto"/>
              </a:rPr>
              <a:t>When he was told to stop, Saint Valentine refused and the Emperor ordered for him to be imprisoned. </a:t>
            </a:r>
          </a:p>
        </p:txBody>
      </p:sp>
      <p:pic>
        <p:nvPicPr>
          <p:cNvPr id="3" name="Picture 2" descr="A picture containing necklet, accessory, enamel&#10;&#10;Description automatically generated">
            <a:extLst>
              <a:ext uri="{FF2B5EF4-FFF2-40B4-BE49-F238E27FC236}">
                <a16:creationId xmlns:a16="http://schemas.microsoft.com/office/drawing/2014/main" id="{01F8C78F-33B1-C846-A018-66A86D296E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7739" y="2952781"/>
            <a:ext cx="4238787" cy="2965430"/>
          </a:xfrm>
          <a:prstGeom prst="rect">
            <a:avLst/>
          </a:prstGeom>
        </p:spPr>
      </p:pic>
      <p:pic>
        <p:nvPicPr>
          <p:cNvPr id="7" name="Picture 6">
            <a:extLst>
              <a:ext uri="{FF2B5EF4-FFF2-40B4-BE49-F238E27FC236}">
                <a16:creationId xmlns:a16="http://schemas.microsoft.com/office/drawing/2014/main" id="{1D09CA37-90D8-A141-AF3E-A8612B29D5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3175" y="2843195"/>
            <a:ext cx="4402231" cy="3184601"/>
          </a:xfrm>
          <a:prstGeom prst="rect">
            <a:avLst/>
          </a:prstGeom>
        </p:spPr>
      </p:pic>
      <p:pic>
        <p:nvPicPr>
          <p:cNvPr id="13" name="Picture 12" descr="A picture containing sign&#10;&#10;Description automatically generated">
            <a:extLst>
              <a:ext uri="{FF2B5EF4-FFF2-40B4-BE49-F238E27FC236}">
                <a16:creationId xmlns:a16="http://schemas.microsoft.com/office/drawing/2014/main" id="{933743BF-EAF4-B640-9FCB-A9019EA427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38649">
            <a:off x="1647785" y="4934581"/>
            <a:ext cx="1933037" cy="1697410"/>
          </a:xfrm>
          <a:prstGeom prst="rect">
            <a:avLst/>
          </a:prstGeom>
        </p:spPr>
      </p:pic>
      <p:sp>
        <p:nvSpPr>
          <p:cNvPr id="6" name="Rectangle 5">
            <a:hlinkClick r:id="rId6"/>
            <a:extLst>
              <a:ext uri="{FF2B5EF4-FFF2-40B4-BE49-F238E27FC236}">
                <a16:creationId xmlns:a16="http://schemas.microsoft.com/office/drawing/2014/main" id="{AA4D57EA-3251-F14C-A500-643CA32EE8A2}"/>
              </a:ext>
            </a:extLst>
          </p:cNvPr>
          <p:cNvSpPr/>
          <p:nvPr/>
        </p:nvSpPr>
        <p:spPr>
          <a:xfrm>
            <a:off x="8554280" y="6651879"/>
            <a:ext cx="589720" cy="206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6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1800" decel="100000" fill="hold"/>
                                        <p:tgtEl>
                                          <p:spTgt spid="13"/>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074C42-8E36-1E41-8314-75845FEFC1B4}"/>
              </a:ext>
            </a:extLst>
          </p:cNvPr>
          <p:cNvSpPr txBox="1">
            <a:spLocks/>
          </p:cNvSpPr>
          <p:nvPr/>
        </p:nvSpPr>
        <p:spPr>
          <a:xfrm>
            <a:off x="636495" y="696182"/>
            <a:ext cx="7835592" cy="1429611"/>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lvl="0">
              <a:spcBef>
                <a:spcPts val="0"/>
              </a:spcBef>
            </a:pPr>
            <a:r>
              <a:rPr lang="en-GB" sz="1800" b="0" dirty="0">
                <a:solidFill>
                  <a:srgbClr val="232320"/>
                </a:solidFill>
                <a:latin typeface="+mn-lt"/>
                <a:ea typeface="Roboto"/>
                <a:cs typeface="Roboto"/>
                <a:sym typeface="Roboto"/>
              </a:rPr>
              <a:t>According to some accounts, it was during this time that Saint Valentine is believed to have performed a miracle. </a:t>
            </a:r>
          </a:p>
          <a:p>
            <a:pPr lvl="0">
              <a:spcBef>
                <a:spcPts val="1200"/>
              </a:spcBef>
            </a:pPr>
            <a:r>
              <a:rPr lang="en-GB" sz="1800" b="0" dirty="0">
                <a:solidFill>
                  <a:srgbClr val="232320"/>
                </a:solidFill>
                <a:latin typeface="+mn-lt"/>
                <a:ea typeface="Roboto"/>
                <a:cs typeface="Roboto"/>
                <a:sym typeface="Roboto"/>
              </a:rPr>
              <a:t>It is also said that Saint Valentine became close to a woman named Julia – the daughter of </a:t>
            </a:r>
            <a:r>
              <a:rPr lang="en-GB" sz="1800" b="0" dirty="0" err="1">
                <a:solidFill>
                  <a:srgbClr val="232320"/>
                </a:solidFill>
                <a:latin typeface="+mn-lt"/>
                <a:ea typeface="Roboto"/>
                <a:cs typeface="Roboto"/>
                <a:sym typeface="Roboto"/>
              </a:rPr>
              <a:t>Asterius</a:t>
            </a:r>
            <a:r>
              <a:rPr lang="en-GB" sz="1800" b="0" dirty="0">
                <a:solidFill>
                  <a:srgbClr val="232320"/>
                </a:solidFill>
                <a:latin typeface="+mn-lt"/>
                <a:ea typeface="Roboto"/>
                <a:cs typeface="Roboto"/>
                <a:sym typeface="Roboto"/>
              </a:rPr>
              <a:t>, who had jailed Saint Valentine on behalf of the Emperor. </a:t>
            </a:r>
          </a:p>
          <a:p>
            <a:pPr lvl="0">
              <a:spcBef>
                <a:spcPts val="1200"/>
              </a:spcBef>
              <a:spcAft>
                <a:spcPts val="1200"/>
              </a:spcAft>
            </a:pPr>
            <a:r>
              <a:rPr lang="en-GB" sz="1800" b="0" dirty="0">
                <a:solidFill>
                  <a:srgbClr val="232320"/>
                </a:solidFill>
                <a:latin typeface="+mn-lt"/>
                <a:ea typeface="Roboto"/>
                <a:cs typeface="Roboto"/>
                <a:sym typeface="Roboto"/>
              </a:rPr>
              <a:t>It was reported that </a:t>
            </a:r>
            <a:r>
              <a:rPr lang="en-GB" sz="1800" b="0" dirty="0" err="1">
                <a:solidFill>
                  <a:srgbClr val="232320"/>
                </a:solidFill>
                <a:latin typeface="+mn-lt"/>
                <a:ea typeface="Roboto"/>
                <a:cs typeface="Roboto"/>
                <a:sym typeface="Roboto"/>
              </a:rPr>
              <a:t>Asterius</a:t>
            </a:r>
            <a:r>
              <a:rPr lang="en-GB" sz="1800" b="0" dirty="0">
                <a:solidFill>
                  <a:srgbClr val="232320"/>
                </a:solidFill>
                <a:latin typeface="+mn-lt"/>
                <a:ea typeface="Roboto"/>
                <a:cs typeface="Roboto"/>
                <a:sym typeface="Roboto"/>
              </a:rPr>
              <a:t> had questioned Saint Valentine’s faith and provoked him by saying that he would convert to Christianity if Valentine could heal Julia’s eyesight. Saint Valentine is said to have placed his hands over Julia’s eyes, recited a prayer and restored Julia’s vision.</a:t>
            </a:r>
          </a:p>
        </p:txBody>
      </p:sp>
      <p:pic>
        <p:nvPicPr>
          <p:cNvPr id="3" name="Picture 2" descr="A picture containing eaten&#10;&#10;Description automatically generated">
            <a:extLst>
              <a:ext uri="{FF2B5EF4-FFF2-40B4-BE49-F238E27FC236}">
                <a16:creationId xmlns:a16="http://schemas.microsoft.com/office/drawing/2014/main" id="{F717F682-24CD-3342-9E96-61F0FA3A29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55588">
            <a:off x="4450732" y="4029495"/>
            <a:ext cx="3140300" cy="2093533"/>
          </a:xfrm>
          <a:prstGeom prst="rect">
            <a:avLst/>
          </a:prstGeom>
        </p:spPr>
      </p:pic>
      <p:pic>
        <p:nvPicPr>
          <p:cNvPr id="7" name="Picture 6" descr="A picture containing text, monitor, window, screen&#10;&#10;Description automatically generated">
            <a:extLst>
              <a:ext uri="{FF2B5EF4-FFF2-40B4-BE49-F238E27FC236}">
                <a16:creationId xmlns:a16="http://schemas.microsoft.com/office/drawing/2014/main" id="{5FB6C1B9-1D38-A64F-B940-03488D2D21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31955">
            <a:off x="4298128" y="3762986"/>
            <a:ext cx="3445508" cy="2594632"/>
          </a:xfrm>
          <a:prstGeom prst="rect">
            <a:avLst/>
          </a:prstGeom>
        </p:spPr>
      </p:pic>
      <p:pic>
        <p:nvPicPr>
          <p:cNvPr id="12" name="Picture 11" descr="Shape, circle&#10;&#10;Description automatically generated">
            <a:extLst>
              <a:ext uri="{FF2B5EF4-FFF2-40B4-BE49-F238E27FC236}">
                <a16:creationId xmlns:a16="http://schemas.microsoft.com/office/drawing/2014/main" id="{01626F9E-115B-F447-9C58-CF079DB7B4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550288">
            <a:off x="1100387" y="3750851"/>
            <a:ext cx="2366382" cy="2201212"/>
          </a:xfrm>
          <a:prstGeom prst="rect">
            <a:avLst/>
          </a:prstGeom>
        </p:spPr>
      </p:pic>
      <p:sp>
        <p:nvSpPr>
          <p:cNvPr id="6" name="Rectangle 5">
            <a:hlinkClick r:id="rId6"/>
            <a:extLst>
              <a:ext uri="{FF2B5EF4-FFF2-40B4-BE49-F238E27FC236}">
                <a16:creationId xmlns:a16="http://schemas.microsoft.com/office/drawing/2014/main" id="{B9A275F4-3534-FD40-B728-C6A88EBA10C7}"/>
              </a:ext>
            </a:extLst>
          </p:cNvPr>
          <p:cNvSpPr/>
          <p:nvPr/>
        </p:nvSpPr>
        <p:spPr>
          <a:xfrm>
            <a:off x="8554280" y="6651879"/>
            <a:ext cx="589720" cy="206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88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1800" decel="100000" fill="hold"/>
                                        <p:tgtEl>
                                          <p:spTgt spid="1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074C42-8E36-1E41-8314-75845FEFC1B4}"/>
              </a:ext>
            </a:extLst>
          </p:cNvPr>
          <p:cNvSpPr txBox="1">
            <a:spLocks/>
          </p:cNvSpPr>
          <p:nvPr/>
        </p:nvSpPr>
        <p:spPr>
          <a:xfrm>
            <a:off x="806974" y="1323864"/>
            <a:ext cx="3199336" cy="1429611"/>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lvl="0">
              <a:spcBef>
                <a:spcPts val="0"/>
              </a:spcBef>
            </a:pPr>
            <a:r>
              <a:rPr lang="en-GB" sz="1800" b="0" dirty="0">
                <a:solidFill>
                  <a:srgbClr val="232320"/>
                </a:solidFill>
                <a:latin typeface="+mn-lt"/>
                <a:ea typeface="Roboto"/>
                <a:cs typeface="Roboto"/>
                <a:sym typeface="Roboto"/>
              </a:rPr>
              <a:t>Not long after, some legends tell that Saint Valentine wrote a letter for Julia which he signed off by writing ‘your Valentine’. </a:t>
            </a:r>
          </a:p>
          <a:p>
            <a:pPr lvl="0">
              <a:spcBef>
                <a:spcPts val="0"/>
              </a:spcBef>
            </a:pPr>
            <a:endParaRPr lang="en-GB" sz="1800" b="0" dirty="0">
              <a:solidFill>
                <a:srgbClr val="232320"/>
              </a:solidFill>
              <a:latin typeface="+mn-lt"/>
              <a:ea typeface="Roboto"/>
              <a:cs typeface="Roboto"/>
              <a:sym typeface="Roboto"/>
            </a:endParaRPr>
          </a:p>
          <a:p>
            <a:pPr lvl="0">
              <a:spcBef>
                <a:spcPts val="1200"/>
              </a:spcBef>
            </a:pPr>
            <a:r>
              <a:rPr lang="en-GB" sz="1800" b="0" dirty="0">
                <a:solidFill>
                  <a:srgbClr val="232320"/>
                </a:solidFill>
                <a:latin typeface="+mn-lt"/>
                <a:ea typeface="Roboto"/>
                <a:cs typeface="Roboto"/>
                <a:sym typeface="Roboto"/>
              </a:rPr>
              <a:t>Many believe this to be the origin of sending romantic letters from ‘your Valentine’.</a:t>
            </a:r>
          </a:p>
          <a:p>
            <a:pPr lvl="0">
              <a:spcBef>
                <a:spcPts val="1200"/>
              </a:spcBef>
            </a:pPr>
            <a:endParaRPr lang="en-GB" sz="1800" b="0" dirty="0">
              <a:solidFill>
                <a:srgbClr val="232320"/>
              </a:solidFill>
              <a:latin typeface="+mn-lt"/>
              <a:ea typeface="Roboto"/>
              <a:cs typeface="Roboto"/>
              <a:sym typeface="Roboto"/>
            </a:endParaRPr>
          </a:p>
          <a:p>
            <a:pPr lvl="0">
              <a:spcBef>
                <a:spcPts val="1200"/>
              </a:spcBef>
            </a:pPr>
            <a:r>
              <a:rPr lang="en-GB" sz="1800" b="0" dirty="0">
                <a:solidFill>
                  <a:srgbClr val="232320"/>
                </a:solidFill>
                <a:latin typeface="+mn-lt"/>
                <a:ea typeface="Roboto"/>
                <a:cs typeface="Roboto"/>
                <a:sym typeface="Roboto"/>
              </a:rPr>
              <a:t>Others believe, however, that this account of events has been heavily exaggerated.</a:t>
            </a:r>
          </a:p>
        </p:txBody>
      </p:sp>
      <p:pic>
        <p:nvPicPr>
          <p:cNvPr id="3" name="Picture 2" descr="A picture containing text, flower, plant, envelope&#10;&#10;Description automatically generated">
            <a:extLst>
              <a:ext uri="{FF2B5EF4-FFF2-40B4-BE49-F238E27FC236}">
                <a16:creationId xmlns:a16="http://schemas.microsoft.com/office/drawing/2014/main" id="{D3CF2F05-0BF9-1643-B972-42F90D4E7F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3331" y="1323864"/>
            <a:ext cx="3238307" cy="4534495"/>
          </a:xfrm>
          <a:prstGeom prst="rect">
            <a:avLst/>
          </a:prstGeom>
        </p:spPr>
      </p:pic>
      <p:pic>
        <p:nvPicPr>
          <p:cNvPr id="7" name="Picture 6" descr="A picture containing text, monitor, window, screen&#10;&#10;Description automatically generated">
            <a:extLst>
              <a:ext uri="{FF2B5EF4-FFF2-40B4-BE49-F238E27FC236}">
                <a16:creationId xmlns:a16="http://schemas.microsoft.com/office/drawing/2014/main" id="{3132F49C-FFBC-D24C-BCD0-77910CFA1B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873153" y="1646794"/>
            <a:ext cx="4657043" cy="3766087"/>
          </a:xfrm>
          <a:prstGeom prst="rect">
            <a:avLst/>
          </a:prstGeom>
        </p:spPr>
      </p:pic>
      <p:sp>
        <p:nvSpPr>
          <p:cNvPr id="5" name="Rectangle 4">
            <a:hlinkClick r:id="rId5"/>
            <a:extLst>
              <a:ext uri="{FF2B5EF4-FFF2-40B4-BE49-F238E27FC236}">
                <a16:creationId xmlns:a16="http://schemas.microsoft.com/office/drawing/2014/main" id="{43BB7A32-C77A-1741-8F76-D4EDD223D4BB}"/>
              </a:ext>
            </a:extLst>
          </p:cNvPr>
          <p:cNvSpPr/>
          <p:nvPr/>
        </p:nvSpPr>
        <p:spPr>
          <a:xfrm>
            <a:off x="8554280" y="6651879"/>
            <a:ext cx="589720" cy="206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256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D074C42-8E36-1E41-8314-75845FEFC1B4}"/>
              </a:ext>
            </a:extLst>
          </p:cNvPr>
          <p:cNvSpPr txBox="1">
            <a:spLocks/>
          </p:cNvSpPr>
          <p:nvPr/>
        </p:nvSpPr>
        <p:spPr>
          <a:xfrm>
            <a:off x="868968" y="877814"/>
            <a:ext cx="3083098" cy="1429611"/>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lvl="0">
              <a:spcBef>
                <a:spcPts val="0"/>
              </a:spcBef>
            </a:pPr>
            <a:r>
              <a:rPr lang="en-GB" sz="1800" b="0" dirty="0">
                <a:solidFill>
                  <a:srgbClr val="232320"/>
                </a:solidFill>
                <a:latin typeface="+mn-lt"/>
                <a:ea typeface="Roboto"/>
                <a:cs typeface="Roboto"/>
                <a:sym typeface="Roboto"/>
              </a:rPr>
              <a:t>In AD 496, Pope Gelasius created the Feast of Saint Valentine in honour of this influential Christian.</a:t>
            </a:r>
          </a:p>
          <a:p>
            <a:pPr lvl="0">
              <a:spcBef>
                <a:spcPts val="0"/>
              </a:spcBef>
            </a:pPr>
            <a:endParaRPr lang="en-GB" sz="1800" b="0" dirty="0">
              <a:solidFill>
                <a:srgbClr val="232320"/>
              </a:solidFill>
              <a:latin typeface="+mn-lt"/>
              <a:ea typeface="Roboto"/>
              <a:cs typeface="Roboto"/>
              <a:sym typeface="Roboto"/>
            </a:endParaRPr>
          </a:p>
          <a:p>
            <a:pPr lvl="0">
              <a:spcBef>
                <a:spcPts val="1200"/>
              </a:spcBef>
            </a:pPr>
            <a:r>
              <a:rPr lang="en-GB" sz="1800" b="0" dirty="0">
                <a:solidFill>
                  <a:srgbClr val="232320"/>
                </a:solidFill>
                <a:latin typeface="+mn-lt"/>
                <a:ea typeface="Roboto"/>
                <a:cs typeface="Roboto"/>
                <a:sym typeface="Roboto"/>
              </a:rPr>
              <a:t>The date for this event was set as the 14th of February as it is believed to mark Saint Valentine’s death in AD 269. </a:t>
            </a:r>
          </a:p>
          <a:p>
            <a:pPr lvl="0">
              <a:spcBef>
                <a:spcPts val="1200"/>
              </a:spcBef>
            </a:pPr>
            <a:endParaRPr lang="en-GB" sz="1800" b="0" dirty="0">
              <a:solidFill>
                <a:srgbClr val="232320"/>
              </a:solidFill>
              <a:latin typeface="+mn-lt"/>
              <a:ea typeface="Roboto"/>
              <a:cs typeface="Roboto"/>
              <a:sym typeface="Roboto"/>
            </a:endParaRPr>
          </a:p>
          <a:p>
            <a:pPr lvl="0">
              <a:spcBef>
                <a:spcPts val="1200"/>
              </a:spcBef>
            </a:pPr>
            <a:r>
              <a:rPr lang="en-GB" sz="1800" b="0" dirty="0">
                <a:solidFill>
                  <a:srgbClr val="232320"/>
                </a:solidFill>
                <a:latin typeface="+mn-lt"/>
                <a:ea typeface="Roboto"/>
                <a:cs typeface="Roboto"/>
                <a:sym typeface="Roboto"/>
              </a:rPr>
              <a:t>The Feast of Saint Valentine is widely celebrated on this date. It wasn’t until the 1500s, however,  that Valentine’s Day became associated with love notes.</a:t>
            </a:r>
          </a:p>
        </p:txBody>
      </p:sp>
      <p:pic>
        <p:nvPicPr>
          <p:cNvPr id="3" name="Picture 2" descr="A picture containing text, indoor&#10;&#10;Description automatically generated">
            <a:extLst>
              <a:ext uri="{FF2B5EF4-FFF2-40B4-BE49-F238E27FC236}">
                <a16:creationId xmlns:a16="http://schemas.microsoft.com/office/drawing/2014/main" id="{D8466A67-ED78-1B40-A114-F6CEAED1DC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819" y="1380960"/>
            <a:ext cx="2813723" cy="4221678"/>
          </a:xfrm>
          <a:prstGeom prst="rect">
            <a:avLst/>
          </a:prstGeom>
        </p:spPr>
      </p:pic>
      <p:pic>
        <p:nvPicPr>
          <p:cNvPr id="7" name="Picture 6" descr="A picture containing text, monitor, window, screen&#10;&#10;Description automatically generated">
            <a:extLst>
              <a:ext uri="{FF2B5EF4-FFF2-40B4-BE49-F238E27FC236}">
                <a16:creationId xmlns:a16="http://schemas.microsoft.com/office/drawing/2014/main" id="{5354E9EC-6914-E04D-A175-E10AC962C0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828179" y="1759863"/>
            <a:ext cx="4657043" cy="3463872"/>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30B86E4E-A93B-2B4E-B704-5D26464E21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2474" y="341906"/>
            <a:ext cx="2606135" cy="2262145"/>
          </a:xfrm>
          <a:prstGeom prst="rect">
            <a:avLst/>
          </a:prstGeom>
        </p:spPr>
      </p:pic>
      <p:sp>
        <p:nvSpPr>
          <p:cNvPr id="6" name="Rectangle 5">
            <a:hlinkClick r:id="rId6"/>
            <a:extLst>
              <a:ext uri="{FF2B5EF4-FFF2-40B4-BE49-F238E27FC236}">
                <a16:creationId xmlns:a16="http://schemas.microsoft.com/office/drawing/2014/main" id="{0930D788-D281-1847-956C-2AC60C2B530A}"/>
              </a:ext>
            </a:extLst>
          </p:cNvPr>
          <p:cNvSpPr/>
          <p:nvPr/>
        </p:nvSpPr>
        <p:spPr>
          <a:xfrm>
            <a:off x="8554280" y="6651879"/>
            <a:ext cx="589720" cy="206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17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a:extLst>
              <a:ext uri="{FF2B5EF4-FFF2-40B4-BE49-F238E27FC236}">
                <a16:creationId xmlns:a16="http://schemas.microsoft.com/office/drawing/2014/main" id="{A242EF83-59ED-6E4A-AA01-40C23725D641}"/>
              </a:ext>
            </a:extLst>
          </p:cNvPr>
          <p:cNvSpPr/>
          <p:nvPr/>
        </p:nvSpPr>
        <p:spPr>
          <a:xfrm>
            <a:off x="8482361" y="6148039"/>
            <a:ext cx="475786" cy="512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hlinkClick r:id="rId3"/>
            <a:extLst>
              <a:ext uri="{FF2B5EF4-FFF2-40B4-BE49-F238E27FC236}">
                <a16:creationId xmlns:a16="http://schemas.microsoft.com/office/drawing/2014/main" id="{8F9F97F9-FD4C-AD4B-8C4A-337F49DF2028}"/>
              </a:ext>
            </a:extLst>
          </p:cNvPr>
          <p:cNvSpPr/>
          <p:nvPr/>
        </p:nvSpPr>
        <p:spPr>
          <a:xfrm>
            <a:off x="118945" y="6006790"/>
            <a:ext cx="1055649" cy="706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61691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TotalTime>
  <Words>551</Words>
  <Application>Microsoft Office PowerPoint</Application>
  <PresentationFormat>On-screen Show (4:3)</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Arial</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Imelda Porter</cp:lastModifiedBy>
  <cp:revision>34</cp:revision>
  <dcterms:created xsi:type="dcterms:W3CDTF">2021-08-24T15:36:22Z</dcterms:created>
  <dcterms:modified xsi:type="dcterms:W3CDTF">2022-02-10T13:07:31Z</dcterms:modified>
</cp:coreProperties>
</file>