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93" r:id="rId5"/>
    <p:sldId id="256" r:id="rId6"/>
    <p:sldId id="289" r:id="rId7"/>
    <p:sldId id="292" r:id="rId8"/>
    <p:sldId id="276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6" r:id="rId20"/>
    <p:sldId id="305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ie Proffitt" initials="EP" lastIdx="6" clrIdx="0">
    <p:extLst>
      <p:ext uri="{19B8F6BF-5375-455C-9EA6-DF929625EA0E}">
        <p15:presenceInfo xmlns:p15="http://schemas.microsoft.com/office/powerpoint/2012/main" userId="S::Ellie@childnet.com::d5f4dbf1-4c8a-4a46-b0b9-8cc084ab49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E"/>
    <a:srgbClr val="009DE0"/>
    <a:srgbClr val="D77F00"/>
    <a:srgbClr val="A122B3"/>
    <a:srgbClr val="969696"/>
    <a:srgbClr val="FF66FF"/>
    <a:srgbClr val="FF00FF"/>
    <a:srgbClr val="990033"/>
    <a:srgbClr val="CC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704"/>
  </p:normalViewPr>
  <p:slideViewPr>
    <p:cSldViewPr snapToGrid="0">
      <p:cViewPr varScale="1">
        <p:scale>
          <a:sx n="62" d="100"/>
          <a:sy n="62" d="100"/>
        </p:scale>
        <p:origin x="2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62A3A-3A67-4DE1-B660-611A67D11CED}" type="datetimeFigureOut">
              <a:rPr lang="en-GB" smtClean="0"/>
              <a:t>07/11/2021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27A7-F946-4EA8-BEE7-4A14012B13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3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10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9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3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8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68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B12A-E4B2-42C0-BCF5-31A6BDD83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FDC6C-58B2-41BE-A077-4DBD3CE7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3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36D-FFFC-4F8A-9E1F-0DC5CEA1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6A046-8D14-4888-BCDA-EBAE8F0F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F08B9-5232-43B9-A485-212573BE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99DEC-A765-473B-B197-24368A61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1B9F-901E-42E2-8E93-580A12A1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23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C51EB-CA97-4D94-8DEF-BD9537833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7D1F3-EBAD-41AA-A1E2-E9E55D87F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804ED-A2CE-4081-960A-02A170DD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6B51-C3D0-4F94-810C-D6F8F5B2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C265-D0D8-4724-9B4B-350965BA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28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B236-04F8-473A-8685-4B978280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8AA0-88A1-4C47-9C88-ACC1A4F39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475-830B-4122-8224-C7A621BB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8E7D3-8348-44D4-BB4A-1A8EA425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0DCCB-FB3D-4290-8A3B-3E063632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56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119C-B7D2-4E5B-8CE2-E019040E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C1052-B7FB-48DE-A7E0-47CD44E3C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76BB-793E-4C6D-817C-304C66B6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7FEE-0EB6-4A9E-B556-9352C4A4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43FF-D1A6-4825-AF47-B545939D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93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89DB-E145-402D-A9DD-0B9765C4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B1FE5-4018-4F0D-B0D5-58873E3E9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ED98D-6527-4592-B128-470881740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C29E5-159F-4881-8205-1975FC45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809AE-D924-4C46-A1CD-6F749E1A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36C3-9DCB-494C-AF3D-1AF51AF5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61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6473-64C1-4C22-94D4-3258C6CA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E3F3B-EE94-4FE6-AD41-9B84AA0B0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1B070-9708-471F-9B8F-4DDDD6B4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E6E846-5EB3-466F-AAEB-F303FE289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883D9-12E8-4391-9299-F48836F4F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69B00-E9D2-41A7-A1D7-6FA8C808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DC2B1-D5F8-462C-BE6C-EA25391DC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31940-CA9E-4CAA-BA5A-0F2272BC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BC19A-B4D9-4D17-906E-478CA0AE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CEEC3-BBD6-43CE-8960-55417522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7CF0-754A-49F7-801D-7368DDD6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20FF6-131F-4E50-9A8C-663E1A4F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18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CBCDF-09EA-47B3-A1B1-60634784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5DC9F-1D0B-4453-93C3-A0868F44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9E77A-0046-4037-9698-75C25AAD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86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9A38-7C8A-4A52-A3E4-CBE6BB41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A2BF-8FF2-41B4-8663-F3BACD30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6A42A-0EDB-4ABA-9C69-42EA065A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05B89-C08A-4F85-988D-A92A0A51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B12FF-BC03-45FD-A571-132925A4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4051F-9A24-4569-A9B9-7CDE98D9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5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ADBB-CC5C-49FC-BFF9-B6D4CE9D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0F35-A625-48FD-9018-1F6286513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E5695-30B1-4A4A-8F77-BC3B9B442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6EE8C-9BC6-4DBA-B715-4621A767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7FAEC-EB63-4715-A42C-E712FE55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A2EAC-D8BB-48E7-966B-6C2B29C2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87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F016D-938E-4003-BC73-F1DCBF7B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DFCBD-AD1C-4196-AC90-CE640AA9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7C562-2E38-42A2-921C-00396971E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ACBF-8231-44A9-81F0-6BC22CE80059}" type="datetimeFigureOut">
              <a:rPr lang="en-GB" smtClean="0"/>
              <a:t>07/11/2021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7C6D9-3633-43DA-B22E-036DA64B0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D4794-459A-437B-A15D-E9A90F087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6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v.uk/government/publications/education-for-a-connected-worl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595533F-2E14-FE4A-8E95-FF3B5A862264}"/>
              </a:ext>
            </a:extLst>
          </p:cNvPr>
          <p:cNvSpPr txBox="1">
            <a:spLocks/>
          </p:cNvSpPr>
          <p:nvPr/>
        </p:nvSpPr>
        <p:spPr>
          <a:xfrm>
            <a:off x="2801599" y="2338586"/>
            <a:ext cx="2456180" cy="4521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b="1" spc="-5">
                <a:solidFill>
                  <a:srgbClr val="3F3F3E"/>
                </a:solidFill>
                <a:latin typeface="Arial"/>
                <a:cs typeface="Arial"/>
              </a:rPr>
              <a:t>Delivery</a:t>
            </a:r>
            <a:r>
              <a:rPr lang="en-GB" sz="2800" b="1" spc="-9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2800" b="1">
                <a:solidFill>
                  <a:srgbClr val="3F3F3E"/>
                </a:solidFill>
                <a:latin typeface="Arial"/>
                <a:cs typeface="Arial"/>
              </a:rPr>
              <a:t>notes</a:t>
            </a:r>
            <a:endParaRPr lang="en-GB" sz="280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D71120E-024F-D14D-8218-F773125645DD}"/>
              </a:ext>
            </a:extLst>
          </p:cNvPr>
          <p:cNvSpPr txBox="1"/>
          <p:nvPr/>
        </p:nvSpPr>
        <p:spPr>
          <a:xfrm>
            <a:off x="2801599" y="3032986"/>
            <a:ext cx="6384290" cy="153888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489584">
              <a:lnSpc>
                <a:spcPts val="2500"/>
              </a:lnSpc>
              <a:spcBef>
                <a:spcPts val="200"/>
              </a:spcBef>
            </a:pPr>
            <a:r>
              <a:rPr sz="2100" spc="-70" dirty="0">
                <a:solidFill>
                  <a:srgbClr val="3F3F3E"/>
                </a:solidFill>
                <a:latin typeface="Arial"/>
                <a:cs typeface="Arial"/>
              </a:rPr>
              <a:t>You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can find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delivery instructions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for this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lesson in </a:t>
            </a:r>
            <a:r>
              <a:rPr sz="2100" spc="-57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the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Education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Pack for</a:t>
            </a:r>
            <a:r>
              <a:rPr sz="2100" spc="-12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Ages </a:t>
            </a:r>
            <a:r>
              <a:rPr sz="2100" spc="-40" dirty="0">
                <a:solidFill>
                  <a:srgbClr val="3F3F3E"/>
                </a:solidFill>
                <a:latin typeface="Arial"/>
                <a:cs typeface="Arial"/>
              </a:rPr>
              <a:t>7-11.</a:t>
            </a:r>
            <a:endParaRPr sz="2100" dirty="0">
              <a:latin typeface="Arial"/>
              <a:cs typeface="Arial"/>
            </a:endParaRPr>
          </a:p>
          <a:p>
            <a:pPr marL="12700" marR="345440">
              <a:lnSpc>
                <a:spcPts val="2500"/>
              </a:lnSpc>
              <a:spcBef>
                <a:spcPts val="1780"/>
              </a:spcBef>
            </a:pP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Before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delivering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the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lesson,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you could skip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or hide </a:t>
            </a:r>
            <a:r>
              <a:rPr sz="2100" spc="-57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any</a:t>
            </a:r>
            <a:r>
              <a:rPr sz="21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slides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you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 do</a:t>
            </a:r>
            <a:r>
              <a:rPr sz="21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not</a:t>
            </a:r>
            <a:r>
              <a:rPr sz="21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need,</a:t>
            </a:r>
            <a:r>
              <a:rPr sz="21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including</a:t>
            </a:r>
            <a:r>
              <a:rPr sz="21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3F3F3E"/>
                </a:solidFill>
                <a:latin typeface="Arial"/>
                <a:cs typeface="Arial"/>
              </a:rPr>
              <a:t>this</a:t>
            </a:r>
            <a:r>
              <a:rPr sz="2100" spc="-5" dirty="0">
                <a:solidFill>
                  <a:srgbClr val="3F3F3E"/>
                </a:solidFill>
                <a:latin typeface="Arial"/>
                <a:cs typeface="Arial"/>
              </a:rPr>
              <a:t> one.</a:t>
            </a:r>
            <a:endParaRPr sz="2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10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12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69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46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2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45187F1-1E01-504F-8CB7-12CCF6C2ED2E}"/>
              </a:ext>
            </a:extLst>
          </p:cNvPr>
          <p:cNvSpPr txBox="1">
            <a:spLocks/>
          </p:cNvSpPr>
          <p:nvPr/>
        </p:nvSpPr>
        <p:spPr>
          <a:xfrm>
            <a:off x="1727899" y="625978"/>
            <a:ext cx="1621790" cy="3670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GB" sz="2200" spc="15">
                <a:solidFill>
                  <a:srgbClr val="3F3F3E"/>
                </a:solidFill>
                <a:latin typeface="Arial"/>
                <a:cs typeface="Arial"/>
              </a:rPr>
              <a:t>Hi</a:t>
            </a:r>
            <a:r>
              <a:rPr lang="en-GB" sz="2200" spc="-4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2200" spc="10">
                <a:solidFill>
                  <a:srgbClr val="3F3F3E"/>
                </a:solidFill>
                <a:latin typeface="Arial"/>
                <a:cs typeface="Arial"/>
              </a:rPr>
              <a:t>everyone,</a:t>
            </a:r>
            <a:endParaRPr lang="en-GB" sz="22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F8BF5AD-D79B-1A48-9A77-EA87D1F319F2}"/>
              </a:ext>
            </a:extLst>
          </p:cNvPr>
          <p:cNvSpPr txBox="1"/>
          <p:nvPr/>
        </p:nvSpPr>
        <p:spPr>
          <a:xfrm>
            <a:off x="1727899" y="1179381"/>
            <a:ext cx="4989195" cy="45104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167640">
              <a:lnSpc>
                <a:spcPct val="100600"/>
              </a:lnSpc>
              <a:spcBef>
                <a:spcPts val="120"/>
              </a:spcBef>
            </a:pP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I’m having the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best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time on Earth!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love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how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each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game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is 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different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–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in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some you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build,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some you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race,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some </a:t>
            </a:r>
            <a:r>
              <a:rPr sz="2200" spc="-60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you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3F3F3E"/>
                </a:solidFill>
                <a:latin typeface="Arial"/>
                <a:cs typeface="Arial"/>
              </a:rPr>
              <a:t>roleplay.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5" dirty="0">
                <a:solidFill>
                  <a:srgbClr val="3F3F3E"/>
                </a:solidFill>
                <a:latin typeface="Arial"/>
                <a:cs typeface="Arial"/>
              </a:rPr>
              <a:t>My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favourite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is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when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you </a:t>
            </a:r>
            <a:r>
              <a:rPr sz="2200" spc="-60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work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together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as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a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team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to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 win.</a:t>
            </a:r>
            <a:endParaRPr sz="2200" dirty="0">
              <a:latin typeface="Arial"/>
              <a:cs typeface="Arial"/>
            </a:endParaRPr>
          </a:p>
          <a:p>
            <a:pPr marL="12700" marR="5080">
              <a:lnSpc>
                <a:spcPct val="100600"/>
              </a:lnSpc>
              <a:spcBef>
                <a:spcPts val="1705"/>
              </a:spcBef>
            </a:pP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</a:t>
            </a:r>
            <a:r>
              <a:rPr sz="2200" spc="6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have</a:t>
            </a:r>
            <a:r>
              <a:rPr sz="2200" spc="6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noticed</a:t>
            </a:r>
            <a:r>
              <a:rPr sz="2200" spc="6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one</a:t>
            </a:r>
            <a:r>
              <a:rPr sz="2200" spc="6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thing</a:t>
            </a:r>
            <a:r>
              <a:rPr sz="2200" spc="6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though… </a:t>
            </a:r>
            <a:r>
              <a:rPr sz="2200" spc="2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some</a:t>
            </a:r>
            <a:r>
              <a:rPr sz="2200" spc="6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of</a:t>
            </a:r>
            <a:r>
              <a:rPr sz="2200" spc="6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the</a:t>
            </a:r>
            <a:r>
              <a:rPr sz="2200" spc="6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other</a:t>
            </a:r>
            <a:r>
              <a:rPr sz="2200" spc="6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players</a:t>
            </a:r>
            <a:r>
              <a:rPr sz="2200" spc="6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3F3F3E"/>
                </a:solidFill>
                <a:latin typeface="Arial"/>
                <a:cs typeface="Arial"/>
              </a:rPr>
              <a:t>REALLY </a:t>
            </a:r>
            <a:r>
              <a:rPr sz="22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want to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win. It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can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feel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like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a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lot of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pressure!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One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time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someone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even said </a:t>
            </a:r>
            <a:r>
              <a:rPr sz="2200" spc="-60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that 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if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we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lost,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they’d hunt </a:t>
            </a:r>
            <a:r>
              <a:rPr sz="2200" spc="25" dirty="0">
                <a:solidFill>
                  <a:srgbClr val="3F3F3E"/>
                </a:solidFill>
                <a:latin typeface="Arial"/>
                <a:cs typeface="Arial"/>
              </a:rPr>
              <a:t>me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down!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 guess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I just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need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to</a:t>
            </a:r>
            <a:r>
              <a:rPr sz="22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keep</a:t>
            </a:r>
            <a:r>
              <a:rPr sz="2200" spc="10" dirty="0">
                <a:solidFill>
                  <a:srgbClr val="3F3F3E"/>
                </a:solidFill>
                <a:latin typeface="Arial"/>
                <a:cs typeface="Arial"/>
              </a:rPr>
              <a:t> practising…</a:t>
            </a:r>
            <a:endParaRPr sz="2200" dirty="0">
              <a:latin typeface="Arial"/>
              <a:cs typeface="Arial"/>
            </a:endParaRPr>
          </a:p>
          <a:p>
            <a:pPr marR="374015" algn="ctr">
              <a:lnSpc>
                <a:spcPct val="100000"/>
              </a:lnSpc>
              <a:spcBef>
                <a:spcPts val="1714"/>
              </a:spcBef>
            </a:pP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Wish</a:t>
            </a:r>
            <a:r>
              <a:rPr sz="22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20" dirty="0">
                <a:solidFill>
                  <a:srgbClr val="3F3F3E"/>
                </a:solidFill>
                <a:latin typeface="Arial"/>
                <a:cs typeface="Arial"/>
              </a:rPr>
              <a:t>you</a:t>
            </a:r>
            <a:r>
              <a:rPr sz="22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were</a:t>
            </a:r>
            <a:r>
              <a:rPr sz="220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here</a:t>
            </a:r>
            <a:r>
              <a:rPr sz="22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3F3F3E"/>
                </a:solidFill>
                <a:latin typeface="Arial"/>
                <a:cs typeface="Arial"/>
              </a:rPr>
              <a:t>xx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07043D9-4DCE-AB4C-BD14-C1B843592A4F}"/>
              </a:ext>
            </a:extLst>
          </p:cNvPr>
          <p:cNvSpPr txBox="1"/>
          <p:nvPr/>
        </p:nvSpPr>
        <p:spPr>
          <a:xfrm>
            <a:off x="7374500" y="2168977"/>
            <a:ext cx="3005455" cy="1945639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450" spc="5" dirty="0">
                <a:solidFill>
                  <a:srgbClr val="3F3F3E"/>
                </a:solidFill>
                <a:latin typeface="Arial"/>
                <a:cs typeface="Arial"/>
              </a:rPr>
              <a:t>Planet</a:t>
            </a:r>
            <a:r>
              <a:rPr sz="2450" spc="-3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3F3F3E"/>
                </a:solidFill>
                <a:latin typeface="Arial"/>
                <a:cs typeface="Arial"/>
              </a:rPr>
              <a:t>Gnimag</a:t>
            </a:r>
            <a:endParaRPr sz="2450">
              <a:latin typeface="Arial"/>
              <a:cs typeface="Arial"/>
            </a:endParaRPr>
          </a:p>
          <a:p>
            <a:pPr marL="12700" marR="5080">
              <a:lnSpc>
                <a:spcPts val="3779"/>
              </a:lnSpc>
              <a:spcBef>
                <a:spcPts val="265"/>
              </a:spcBef>
            </a:pPr>
            <a:r>
              <a:rPr sz="2450" spc="5" dirty="0">
                <a:solidFill>
                  <a:srgbClr val="3F3F3E"/>
                </a:solidFill>
                <a:latin typeface="Arial"/>
                <a:cs typeface="Arial"/>
              </a:rPr>
              <a:t>2nd </a:t>
            </a:r>
            <a:r>
              <a:rPr sz="2450" dirty="0">
                <a:solidFill>
                  <a:srgbClr val="3F3F3E"/>
                </a:solidFill>
                <a:latin typeface="Arial"/>
                <a:cs typeface="Arial"/>
              </a:rPr>
              <a:t>galaxy </a:t>
            </a:r>
            <a:r>
              <a:rPr sz="2450" spc="5" dirty="0">
                <a:solidFill>
                  <a:srgbClr val="3F3F3E"/>
                </a:solidFill>
                <a:latin typeface="Arial"/>
                <a:cs typeface="Arial"/>
              </a:rPr>
              <a:t>on the </a:t>
            </a:r>
            <a:r>
              <a:rPr sz="2450" dirty="0">
                <a:solidFill>
                  <a:srgbClr val="3F3F3E"/>
                </a:solidFill>
                <a:latin typeface="Arial"/>
                <a:cs typeface="Arial"/>
              </a:rPr>
              <a:t>left </a:t>
            </a:r>
            <a:r>
              <a:rPr sz="2450" spc="-67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3F3F3E"/>
                </a:solidFill>
                <a:latin typeface="Arial"/>
                <a:cs typeface="Arial"/>
              </a:rPr>
              <a:t>Ybax</a:t>
            </a:r>
            <a:r>
              <a:rPr sz="2450" dirty="0">
                <a:solidFill>
                  <a:srgbClr val="3F3F3E"/>
                </a:solidFill>
                <a:latin typeface="Arial"/>
                <a:cs typeface="Arial"/>
              </a:rPr>
              <a:t> Cluster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450" spc="5" dirty="0">
                <a:solidFill>
                  <a:srgbClr val="3F3F3E"/>
                </a:solidFill>
                <a:latin typeface="Arial"/>
                <a:cs typeface="Arial"/>
              </a:rPr>
              <a:t>Outer</a:t>
            </a:r>
            <a:r>
              <a:rPr sz="2450" spc="-3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3F3F3E"/>
                </a:solidFill>
                <a:latin typeface="Arial"/>
                <a:cs typeface="Arial"/>
              </a:rPr>
              <a:t>Space</a:t>
            </a:r>
            <a:endParaRPr sz="2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51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D389253B-35E1-B348-9276-813C35697048}"/>
              </a:ext>
            </a:extLst>
          </p:cNvPr>
          <p:cNvSpPr txBox="1"/>
          <p:nvPr/>
        </p:nvSpPr>
        <p:spPr>
          <a:xfrm>
            <a:off x="6478442" y="1479857"/>
            <a:ext cx="5257634" cy="340913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08940" marR="198120" algn="ctr">
              <a:lnSpc>
                <a:spcPts val="2600"/>
              </a:lnSpc>
              <a:spcBef>
                <a:spcPts val="320"/>
              </a:spcBef>
            </a:pP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Giving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131313"/>
                </a:solidFill>
                <a:latin typeface="Arial"/>
                <a:cs typeface="Arial"/>
              </a:rPr>
              <a:t>advice</a:t>
            </a:r>
            <a:r>
              <a:rPr sz="2300" b="1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player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putting </a:t>
            </a:r>
            <a:r>
              <a:rPr sz="2300" b="1" spc="-6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others</a:t>
            </a:r>
            <a:r>
              <a:rPr sz="2300" b="1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under</a:t>
            </a:r>
            <a:r>
              <a:rPr sz="2300" b="1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pressure</a:t>
            </a:r>
            <a:endParaRPr sz="2300" dirty="0">
              <a:latin typeface="Arial"/>
              <a:cs typeface="Arial"/>
            </a:endParaRPr>
          </a:p>
          <a:p>
            <a:pPr marL="469266" marR="5080" indent="-457200">
              <a:lnSpc>
                <a:spcPct val="90600"/>
              </a:lnSpc>
              <a:spcBef>
                <a:spcPts val="1600"/>
              </a:spcBef>
              <a:spcAft>
                <a:spcPts val="100"/>
              </a:spcAft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explain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why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putting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others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under </a:t>
            </a:r>
            <a:r>
              <a:rPr sz="2000" spc="-5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pressure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isn’t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kind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 or helpful?</a:t>
            </a:r>
            <a:endParaRPr lang="en-GB" sz="2000" spc="-5" dirty="0">
              <a:solidFill>
                <a:srgbClr val="131313"/>
              </a:solidFill>
              <a:latin typeface="Arial"/>
              <a:cs typeface="Arial"/>
            </a:endParaRPr>
          </a:p>
          <a:p>
            <a:pPr marL="481965" indent="-457200">
              <a:lnSpc>
                <a:spcPts val="2520"/>
              </a:lnSpc>
              <a:spcBef>
                <a:spcPts val="1600"/>
              </a:spcBef>
              <a:spcAft>
                <a:spcPts val="100"/>
              </a:spcAft>
              <a:buClr>
                <a:schemeClr val="accent2"/>
              </a:buClr>
              <a:buSzPct val="120000"/>
              <a:buFont typeface="+mj-lt"/>
              <a:buAutoNum type="arabicPeriod"/>
              <a:tabLst>
                <a:tab pos="434975" algn="l"/>
              </a:tabLst>
            </a:pP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What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can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players</a:t>
            </a:r>
            <a:r>
              <a:rPr lang="en-GB"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do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help</a:t>
            </a:r>
            <a:r>
              <a:rPr lang="en-GB"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other</a:t>
            </a:r>
            <a:r>
              <a:rPr lang="en-GB" sz="2000" spc="-5" dirty="0"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members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their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team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play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at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their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best?</a:t>
            </a:r>
            <a:endParaRPr lang="en-GB" sz="2000" dirty="0">
              <a:latin typeface="Arial"/>
              <a:cs typeface="Arial"/>
            </a:endParaRPr>
          </a:p>
          <a:p>
            <a:pPr marL="481965" marR="625475" indent="-457200">
              <a:lnSpc>
                <a:spcPct val="93100"/>
              </a:lnSpc>
              <a:spcBef>
                <a:spcPts val="1600"/>
              </a:spcBef>
              <a:spcAft>
                <a:spcPts val="100"/>
              </a:spcAft>
              <a:buClr>
                <a:schemeClr val="accent2"/>
              </a:buClr>
              <a:buSzPct val="120000"/>
              <a:buFont typeface="+mj-lt"/>
              <a:buAutoNum type="arabicPeriod"/>
              <a:tabLst>
                <a:tab pos="434975" algn="l"/>
              </a:tabLst>
            </a:pP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What could someone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do if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they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are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 stressed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about winning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a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game and </a:t>
            </a:r>
            <a:r>
              <a:rPr lang="en-GB" sz="2000" spc="-5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finding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this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difficult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manage?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A749F98-34DE-B846-9C63-855007C44F16}"/>
              </a:ext>
            </a:extLst>
          </p:cNvPr>
          <p:cNvSpPr txBox="1"/>
          <p:nvPr/>
        </p:nvSpPr>
        <p:spPr>
          <a:xfrm>
            <a:off x="455642" y="2357218"/>
            <a:ext cx="5220878" cy="249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7670" indent="-395605">
              <a:lnSpc>
                <a:spcPts val="2520"/>
              </a:lnSpc>
              <a:spcBef>
                <a:spcPts val="1600"/>
              </a:spcBef>
              <a:spcAft>
                <a:spcPts val="100"/>
              </a:spcAft>
              <a:buClr>
                <a:srgbClr val="A122B3"/>
              </a:buClr>
              <a:buSzPct val="120000"/>
              <a:buFont typeface="Arial"/>
              <a:buAutoNum type="arabicPeriod"/>
              <a:tabLst>
                <a:tab pos="408305" algn="l"/>
              </a:tabLst>
            </a:pP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would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say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reassure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player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who</a:t>
            </a:r>
            <a:r>
              <a:rPr sz="200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was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feeling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under</a:t>
            </a:r>
            <a:r>
              <a:rPr sz="200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pressure?</a:t>
            </a:r>
            <a:endParaRPr sz="2000" dirty="0">
              <a:latin typeface="Arial"/>
              <a:cs typeface="Arial"/>
            </a:endParaRPr>
          </a:p>
          <a:p>
            <a:pPr marL="407670" marR="328930" indent="-372745">
              <a:lnSpc>
                <a:spcPct val="93100"/>
              </a:lnSpc>
              <a:spcBef>
                <a:spcPts val="1600"/>
              </a:spcBef>
              <a:spcAft>
                <a:spcPts val="100"/>
              </a:spcAft>
              <a:buClr>
                <a:srgbClr val="A122B3"/>
              </a:buClr>
              <a:buSzPct val="120000"/>
              <a:buFont typeface="Arial"/>
              <a:buAutoNum type="arabicPeriod" startAt="2"/>
              <a:tabLst>
                <a:tab pos="408305" algn="l"/>
              </a:tabLst>
            </a:pP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What could a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player under pressure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 say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person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who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making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them </a:t>
            </a:r>
            <a:r>
              <a:rPr sz="2000" spc="-5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uncomfortable?</a:t>
            </a:r>
            <a:endParaRPr sz="2000" dirty="0">
              <a:latin typeface="Arial"/>
              <a:cs typeface="Arial"/>
            </a:endParaRPr>
          </a:p>
          <a:p>
            <a:pPr marL="407670" marR="89535" indent="-372745">
              <a:lnSpc>
                <a:spcPct val="90600"/>
              </a:lnSpc>
              <a:spcBef>
                <a:spcPts val="1600"/>
              </a:spcBef>
              <a:spcAft>
                <a:spcPts val="100"/>
              </a:spcAft>
              <a:buClr>
                <a:srgbClr val="A122B3"/>
              </a:buClr>
              <a:buSzPct val="120000"/>
              <a:buFont typeface="Arial"/>
              <a:buAutoNum type="arabicPeriod" startAt="2"/>
              <a:tabLst>
                <a:tab pos="408305" algn="l"/>
              </a:tabLst>
            </a:pP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If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asking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someone to stop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too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difficult, </a:t>
            </a:r>
            <a:r>
              <a:rPr sz="2000" spc="-5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what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else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could they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 do?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F932940-3D65-6940-B11C-31FBF9294B90}"/>
              </a:ext>
            </a:extLst>
          </p:cNvPr>
          <p:cNvSpPr txBox="1">
            <a:spLocks/>
          </p:cNvSpPr>
          <p:nvPr/>
        </p:nvSpPr>
        <p:spPr>
          <a:xfrm>
            <a:off x="1321106" y="1479857"/>
            <a:ext cx="3467735" cy="70788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9925" marR="5080" indent="-657860">
              <a:lnSpc>
                <a:spcPts val="2600"/>
              </a:lnSpc>
              <a:spcBef>
                <a:spcPts val="320"/>
              </a:spcBef>
            </a:pP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  <a:r>
              <a:rPr lang="en-GB" sz="23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spc="-5" dirty="0">
                <a:latin typeface="Arial" panose="020B0604020202020204" pitchFamily="34" charset="0"/>
                <a:cs typeface="Arial" panose="020B0604020202020204" pitchFamily="34" charset="0"/>
              </a:rPr>
              <a:t>advice</a:t>
            </a:r>
            <a:r>
              <a:rPr lang="en-GB" sz="23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23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3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player under</a:t>
            </a:r>
            <a:r>
              <a:rPr lang="en-GB" sz="23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36F55B9-67CA-4147-87D2-C8A2CB6ED7F3}"/>
              </a:ext>
            </a:extLst>
          </p:cNvPr>
          <p:cNvSpPr/>
          <p:nvPr/>
        </p:nvSpPr>
        <p:spPr>
          <a:xfrm>
            <a:off x="863855" y="3080990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A122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82DF4CB2-5282-EE42-8098-39235ABEE570}"/>
              </a:ext>
            </a:extLst>
          </p:cNvPr>
          <p:cNvSpPr/>
          <p:nvPr/>
        </p:nvSpPr>
        <p:spPr>
          <a:xfrm>
            <a:off x="863855" y="4166443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A122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7C121602-88A2-7646-A4D3-FA8F51FBCEF6}"/>
              </a:ext>
            </a:extLst>
          </p:cNvPr>
          <p:cNvSpPr/>
          <p:nvPr/>
        </p:nvSpPr>
        <p:spPr>
          <a:xfrm>
            <a:off x="6923411" y="3080990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F06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50EA4063-BBE2-794D-8B7C-8F61883830B1}"/>
              </a:ext>
            </a:extLst>
          </p:cNvPr>
          <p:cNvSpPr/>
          <p:nvPr/>
        </p:nvSpPr>
        <p:spPr>
          <a:xfrm>
            <a:off x="6923411" y="3881635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F06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5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1FA3C331-B5AC-8B43-B5D3-0636C13A381A}"/>
              </a:ext>
            </a:extLst>
          </p:cNvPr>
          <p:cNvSpPr txBox="1"/>
          <p:nvPr/>
        </p:nvSpPr>
        <p:spPr>
          <a:xfrm>
            <a:off x="6478442" y="1479857"/>
            <a:ext cx="5257634" cy="340913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08940" marR="198120" algn="ctr">
              <a:lnSpc>
                <a:spcPts val="2600"/>
              </a:lnSpc>
              <a:spcBef>
                <a:spcPts val="320"/>
              </a:spcBef>
            </a:pP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Giving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131313"/>
                </a:solidFill>
                <a:latin typeface="Arial"/>
                <a:cs typeface="Arial"/>
              </a:rPr>
              <a:t>advice</a:t>
            </a:r>
            <a:r>
              <a:rPr sz="2300" b="1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player</a:t>
            </a:r>
            <a:r>
              <a:rPr sz="2300" b="1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putting </a:t>
            </a:r>
            <a:r>
              <a:rPr sz="2300" b="1" spc="-6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others</a:t>
            </a:r>
            <a:r>
              <a:rPr sz="2300" b="1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under</a:t>
            </a:r>
            <a:r>
              <a:rPr sz="2300" b="1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131313"/>
                </a:solidFill>
                <a:latin typeface="Arial"/>
                <a:cs typeface="Arial"/>
              </a:rPr>
              <a:t>pressure</a:t>
            </a:r>
            <a:endParaRPr sz="2300" dirty="0">
              <a:latin typeface="Arial"/>
              <a:cs typeface="Arial"/>
            </a:endParaRPr>
          </a:p>
          <a:p>
            <a:pPr marL="469266" marR="5080" indent="-457200">
              <a:lnSpc>
                <a:spcPct val="90600"/>
              </a:lnSpc>
              <a:spcBef>
                <a:spcPts val="1600"/>
              </a:spcBef>
              <a:spcAft>
                <a:spcPts val="100"/>
              </a:spcAft>
              <a:buClr>
                <a:schemeClr val="accent2"/>
              </a:buClr>
              <a:buSzPct val="120000"/>
              <a:buFont typeface="+mj-lt"/>
              <a:buAutoNum type="arabicPeriod"/>
            </a:pP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explain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why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putting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others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under </a:t>
            </a:r>
            <a:r>
              <a:rPr sz="2000" spc="-5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pressure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isn’t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kind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 or helpful?</a:t>
            </a:r>
            <a:endParaRPr lang="en-GB" sz="2000" spc="-5" dirty="0">
              <a:solidFill>
                <a:srgbClr val="131313"/>
              </a:solidFill>
              <a:latin typeface="Arial"/>
              <a:cs typeface="Arial"/>
            </a:endParaRPr>
          </a:p>
          <a:p>
            <a:pPr marL="481965" indent="-457200">
              <a:lnSpc>
                <a:spcPts val="2520"/>
              </a:lnSpc>
              <a:spcBef>
                <a:spcPts val="1600"/>
              </a:spcBef>
              <a:spcAft>
                <a:spcPts val="100"/>
              </a:spcAft>
              <a:buClr>
                <a:schemeClr val="accent2"/>
              </a:buClr>
              <a:buSzPct val="120000"/>
              <a:buFont typeface="+mj-lt"/>
              <a:buAutoNum type="arabicPeriod"/>
              <a:tabLst>
                <a:tab pos="434975" algn="l"/>
              </a:tabLst>
            </a:pP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What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can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players</a:t>
            </a:r>
            <a:r>
              <a:rPr lang="en-GB"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do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help</a:t>
            </a:r>
            <a:r>
              <a:rPr lang="en-GB"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other</a:t>
            </a:r>
            <a:r>
              <a:rPr lang="en-GB" sz="2000" spc="-5" dirty="0"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members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of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their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team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play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at</a:t>
            </a:r>
            <a:r>
              <a:rPr lang="en-GB"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their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best?</a:t>
            </a:r>
            <a:endParaRPr lang="en-GB" sz="2000" dirty="0">
              <a:latin typeface="Arial"/>
              <a:cs typeface="Arial"/>
            </a:endParaRPr>
          </a:p>
          <a:p>
            <a:pPr marL="481965" marR="625475" indent="-457200">
              <a:lnSpc>
                <a:spcPct val="93100"/>
              </a:lnSpc>
              <a:spcBef>
                <a:spcPts val="1600"/>
              </a:spcBef>
              <a:spcAft>
                <a:spcPts val="100"/>
              </a:spcAft>
              <a:buClr>
                <a:schemeClr val="accent2"/>
              </a:buClr>
              <a:buSzPct val="120000"/>
              <a:buFont typeface="+mj-lt"/>
              <a:buAutoNum type="arabicPeriod"/>
              <a:tabLst>
                <a:tab pos="434975" algn="l"/>
              </a:tabLst>
            </a:pP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What could someone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do if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they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are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 stressed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about winning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a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game and </a:t>
            </a:r>
            <a:r>
              <a:rPr lang="en-GB" sz="2000" spc="-5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finding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this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spc="-5" dirty="0">
                <a:solidFill>
                  <a:srgbClr val="131313"/>
                </a:solidFill>
                <a:latin typeface="Arial"/>
                <a:cs typeface="Arial"/>
              </a:rPr>
              <a:t>difficult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lang="en-GB"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131313"/>
                </a:solidFill>
                <a:latin typeface="Arial"/>
                <a:cs typeface="Arial"/>
              </a:rPr>
              <a:t>manage?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D248065-AB8C-F74C-9241-E3C9805F6FF8}"/>
              </a:ext>
            </a:extLst>
          </p:cNvPr>
          <p:cNvSpPr txBox="1"/>
          <p:nvPr/>
        </p:nvSpPr>
        <p:spPr>
          <a:xfrm>
            <a:off x="455642" y="2357218"/>
            <a:ext cx="5220878" cy="249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7670" indent="-395605">
              <a:lnSpc>
                <a:spcPts val="2520"/>
              </a:lnSpc>
              <a:spcBef>
                <a:spcPts val="1600"/>
              </a:spcBef>
              <a:spcAft>
                <a:spcPts val="100"/>
              </a:spcAft>
              <a:buClr>
                <a:srgbClr val="A122B3"/>
              </a:buClr>
              <a:buSzPct val="120000"/>
              <a:buFont typeface="Arial"/>
              <a:buAutoNum type="arabicPeriod"/>
              <a:tabLst>
                <a:tab pos="408305" algn="l"/>
              </a:tabLst>
            </a:pP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would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say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reassure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player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who</a:t>
            </a:r>
            <a:r>
              <a:rPr sz="200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was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feeling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under</a:t>
            </a:r>
            <a:r>
              <a:rPr sz="2000" spc="-2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pressure?</a:t>
            </a:r>
            <a:endParaRPr sz="2000" dirty="0">
              <a:latin typeface="Arial"/>
              <a:cs typeface="Arial"/>
            </a:endParaRPr>
          </a:p>
          <a:p>
            <a:pPr marL="407670" marR="328930" indent="-372745">
              <a:lnSpc>
                <a:spcPct val="93100"/>
              </a:lnSpc>
              <a:spcBef>
                <a:spcPts val="1600"/>
              </a:spcBef>
              <a:spcAft>
                <a:spcPts val="100"/>
              </a:spcAft>
              <a:buClr>
                <a:srgbClr val="A122B3"/>
              </a:buClr>
              <a:buSzPct val="120000"/>
              <a:buFont typeface="Arial"/>
              <a:buAutoNum type="arabicPeriod" startAt="2"/>
              <a:tabLst>
                <a:tab pos="408305" algn="l"/>
              </a:tabLst>
            </a:pP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What could a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player under pressure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 say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person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who</a:t>
            </a:r>
            <a:r>
              <a:rPr sz="2000" spc="-1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is</a:t>
            </a:r>
            <a:r>
              <a:rPr sz="2000" spc="-2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making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them </a:t>
            </a:r>
            <a:r>
              <a:rPr sz="2000" spc="-5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uncomfortable?</a:t>
            </a:r>
            <a:endParaRPr sz="2000" dirty="0">
              <a:latin typeface="Arial"/>
              <a:cs typeface="Arial"/>
            </a:endParaRPr>
          </a:p>
          <a:p>
            <a:pPr marL="407670" marR="89535" indent="-372745">
              <a:lnSpc>
                <a:spcPct val="90600"/>
              </a:lnSpc>
              <a:spcBef>
                <a:spcPts val="1600"/>
              </a:spcBef>
              <a:spcAft>
                <a:spcPts val="100"/>
              </a:spcAft>
              <a:buClr>
                <a:srgbClr val="A122B3"/>
              </a:buClr>
              <a:buSzPct val="120000"/>
              <a:buFont typeface="Arial"/>
              <a:buAutoNum type="arabicPeriod" startAt="2"/>
              <a:tabLst>
                <a:tab pos="408305" algn="l"/>
              </a:tabLst>
            </a:pP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If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asking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someone to stop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too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difficult, </a:t>
            </a:r>
            <a:r>
              <a:rPr sz="2000" spc="-54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what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else</a:t>
            </a:r>
            <a:r>
              <a:rPr sz="2000" spc="-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31313"/>
                </a:solidFill>
                <a:latin typeface="Arial"/>
                <a:cs typeface="Arial"/>
              </a:rPr>
              <a:t>could they</a:t>
            </a:r>
            <a:r>
              <a:rPr sz="2000" spc="-5" dirty="0">
                <a:solidFill>
                  <a:srgbClr val="131313"/>
                </a:solidFill>
                <a:latin typeface="Arial"/>
                <a:cs typeface="Arial"/>
              </a:rPr>
              <a:t> do?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A0D072BA-3E84-B540-866F-3B9B8E341D19}"/>
              </a:ext>
            </a:extLst>
          </p:cNvPr>
          <p:cNvSpPr txBox="1">
            <a:spLocks/>
          </p:cNvSpPr>
          <p:nvPr/>
        </p:nvSpPr>
        <p:spPr>
          <a:xfrm>
            <a:off x="1321106" y="1479857"/>
            <a:ext cx="3467735" cy="70788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9925" marR="5080" indent="-657860">
              <a:lnSpc>
                <a:spcPts val="2600"/>
              </a:lnSpc>
              <a:spcBef>
                <a:spcPts val="320"/>
              </a:spcBef>
            </a:pP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  <a:r>
              <a:rPr lang="en-GB" sz="23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spc="-5" dirty="0">
                <a:latin typeface="Arial" panose="020B0604020202020204" pitchFamily="34" charset="0"/>
                <a:cs typeface="Arial" panose="020B0604020202020204" pitchFamily="34" charset="0"/>
              </a:rPr>
              <a:t>advice</a:t>
            </a:r>
            <a:r>
              <a:rPr lang="en-GB" sz="23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23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3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player under</a:t>
            </a:r>
            <a:r>
              <a:rPr lang="en-GB" sz="23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B076E8EB-EBC9-5047-8E54-1F4FA36621D6}"/>
              </a:ext>
            </a:extLst>
          </p:cNvPr>
          <p:cNvSpPr/>
          <p:nvPr/>
        </p:nvSpPr>
        <p:spPr>
          <a:xfrm>
            <a:off x="863855" y="3080990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A122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81678545-435D-0445-92AC-2CAA630E322E}"/>
              </a:ext>
            </a:extLst>
          </p:cNvPr>
          <p:cNvSpPr/>
          <p:nvPr/>
        </p:nvSpPr>
        <p:spPr>
          <a:xfrm>
            <a:off x="863855" y="4166443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A122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36258C8E-5675-F240-BBFC-CD618E22D28A}"/>
              </a:ext>
            </a:extLst>
          </p:cNvPr>
          <p:cNvSpPr/>
          <p:nvPr/>
        </p:nvSpPr>
        <p:spPr>
          <a:xfrm>
            <a:off x="6923411" y="3080990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F06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46139ABA-0213-1444-AA9B-1C7CECFDDC92}"/>
              </a:ext>
            </a:extLst>
          </p:cNvPr>
          <p:cNvSpPr/>
          <p:nvPr/>
        </p:nvSpPr>
        <p:spPr>
          <a:xfrm>
            <a:off x="6923411" y="3881635"/>
            <a:ext cx="4812665" cy="0"/>
          </a:xfrm>
          <a:custGeom>
            <a:avLst/>
            <a:gdLst/>
            <a:ahLst/>
            <a:cxnLst/>
            <a:rect l="l" t="t" r="r" b="b"/>
            <a:pathLst>
              <a:path w="4812665">
                <a:moveTo>
                  <a:pt x="0" y="0"/>
                </a:moveTo>
                <a:lnTo>
                  <a:pt x="4812588" y="0"/>
                </a:lnTo>
              </a:path>
            </a:pathLst>
          </a:custGeom>
          <a:ln w="12700">
            <a:solidFill>
              <a:srgbClr val="F06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533FBA-45C9-D544-A461-D1388719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42" y="0"/>
            <a:ext cx="15332447" cy="68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07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63282C6-95C3-5F46-8DD7-8C1C7A3496F2}"/>
              </a:ext>
            </a:extLst>
          </p:cNvPr>
          <p:cNvSpPr txBox="1"/>
          <p:nvPr/>
        </p:nvSpPr>
        <p:spPr>
          <a:xfrm>
            <a:off x="947900" y="1496426"/>
            <a:ext cx="10000615" cy="381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Hello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everyone!</a:t>
            </a:r>
            <a:endParaRPr sz="1800" dirty="0">
              <a:latin typeface="Arial"/>
              <a:cs typeface="Arial"/>
            </a:endParaRPr>
          </a:p>
          <a:p>
            <a:pPr marL="12700" marR="292735">
              <a:lnSpc>
                <a:spcPct val="101899"/>
              </a:lnSpc>
              <a:spcBef>
                <a:spcPts val="1415"/>
              </a:spcBef>
            </a:pPr>
            <a:r>
              <a:rPr sz="1800" dirty="0">
                <a:latin typeface="Arial"/>
                <a:cs typeface="Arial"/>
              </a:rPr>
              <a:t>Thank you for </a:t>
            </a:r>
            <a:r>
              <a:rPr sz="1800" spc="-5" dirty="0">
                <a:latin typeface="Arial"/>
                <a:cs typeface="Arial"/>
              </a:rPr>
              <a:t>looking after </a:t>
            </a:r>
            <a:r>
              <a:rPr sz="1800" dirty="0">
                <a:latin typeface="Arial"/>
                <a:cs typeface="Arial"/>
              </a:rPr>
              <a:t>me </a:t>
            </a:r>
            <a:r>
              <a:rPr sz="1800" spc="-5" dirty="0">
                <a:latin typeface="Arial"/>
                <a:cs typeface="Arial"/>
              </a:rPr>
              <a:t>during </a:t>
            </a:r>
            <a:r>
              <a:rPr sz="1800" dirty="0">
                <a:latin typeface="Arial"/>
                <a:cs typeface="Arial"/>
              </a:rPr>
              <a:t>my </a:t>
            </a:r>
            <a:r>
              <a:rPr sz="1800" spc="-5" dirty="0">
                <a:latin typeface="Arial"/>
                <a:cs typeface="Arial"/>
              </a:rPr>
              <a:t>holiday on </a:t>
            </a:r>
            <a:r>
              <a:rPr sz="1800" dirty="0">
                <a:latin typeface="Arial"/>
                <a:cs typeface="Arial"/>
              </a:rPr>
              <a:t>Earth! I </a:t>
            </a:r>
            <a:r>
              <a:rPr sz="1800" spc="-5" dirty="0">
                <a:latin typeface="Arial"/>
                <a:cs typeface="Arial"/>
              </a:rPr>
              <a:t>had </a:t>
            </a:r>
            <a:r>
              <a:rPr sz="1800" dirty="0">
                <a:latin typeface="Arial"/>
                <a:cs typeface="Arial"/>
              </a:rPr>
              <a:t>THE BEST time </a:t>
            </a:r>
            <a:r>
              <a:rPr sz="1800" spc="-5" dirty="0">
                <a:latin typeface="Arial"/>
                <a:cs typeface="Arial"/>
              </a:rPr>
              <a:t>learning about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online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games, </a:t>
            </a:r>
            <a:r>
              <a:rPr sz="1800" dirty="0">
                <a:latin typeface="Arial"/>
                <a:cs typeface="Arial"/>
              </a:rPr>
              <a:t>respect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relationships </a:t>
            </a:r>
            <a:r>
              <a:rPr sz="1800" spc="-5" dirty="0">
                <a:latin typeface="Arial"/>
                <a:cs typeface="Arial"/>
              </a:rPr>
              <a:t>with </a:t>
            </a:r>
            <a:r>
              <a:rPr sz="1800" dirty="0">
                <a:latin typeface="Arial"/>
                <a:cs typeface="Arial"/>
              </a:rPr>
              <a:t>you.</a:t>
            </a:r>
            <a:r>
              <a:rPr sz="1800" spc="-5" dirty="0">
                <a:latin typeface="Arial"/>
                <a:cs typeface="Arial"/>
              </a:rPr>
              <a:t> Did </a:t>
            </a:r>
            <a:r>
              <a:rPr sz="1800" dirty="0">
                <a:latin typeface="Arial"/>
                <a:cs typeface="Arial"/>
              </a:rPr>
              <a:t>you </a:t>
            </a:r>
            <a:r>
              <a:rPr sz="1800" spc="-5" dirty="0">
                <a:latin typeface="Arial"/>
                <a:cs typeface="Arial"/>
              </a:rPr>
              <a:t>enjoy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it as </a:t>
            </a:r>
            <a:r>
              <a:rPr sz="1800" dirty="0">
                <a:latin typeface="Arial"/>
                <a:cs typeface="Arial"/>
              </a:rPr>
              <a:t>much</a:t>
            </a:r>
            <a:r>
              <a:rPr sz="1800" spc="-5" dirty="0">
                <a:latin typeface="Arial"/>
                <a:cs typeface="Arial"/>
              </a:rPr>
              <a:t> as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did?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1899"/>
              </a:lnSpc>
              <a:spcBef>
                <a:spcPts val="1415"/>
              </a:spcBef>
            </a:pPr>
            <a:r>
              <a:rPr sz="1800" dirty="0">
                <a:latin typeface="Arial"/>
                <a:cs typeface="Arial"/>
              </a:rPr>
              <a:t>I’ve </a:t>
            </a:r>
            <a:r>
              <a:rPr sz="1800" spc="-5" dirty="0">
                <a:latin typeface="Arial"/>
                <a:cs typeface="Arial"/>
              </a:rPr>
              <a:t>been </a:t>
            </a:r>
            <a:r>
              <a:rPr sz="1800" dirty="0">
                <a:latin typeface="Arial"/>
                <a:cs typeface="Arial"/>
              </a:rPr>
              <a:t>telling </a:t>
            </a:r>
            <a:r>
              <a:rPr sz="1800" spc="-5" dirty="0">
                <a:latin typeface="Arial"/>
                <a:cs typeface="Arial"/>
              </a:rPr>
              <a:t>everyone here about how </a:t>
            </a:r>
            <a:r>
              <a:rPr sz="1800" dirty="0">
                <a:latin typeface="Arial"/>
                <a:cs typeface="Arial"/>
              </a:rPr>
              <a:t>fun </a:t>
            </a:r>
            <a:r>
              <a:rPr sz="1800" spc="-5" dirty="0">
                <a:latin typeface="Arial"/>
                <a:cs typeface="Arial"/>
              </a:rPr>
              <a:t>playing games and using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internet </a:t>
            </a:r>
            <a:r>
              <a:rPr sz="1800" dirty="0">
                <a:latin typeface="Arial"/>
                <a:cs typeface="Arial"/>
              </a:rPr>
              <a:t>can </a:t>
            </a:r>
            <a:r>
              <a:rPr sz="1800" spc="-5" dirty="0">
                <a:latin typeface="Arial"/>
                <a:cs typeface="Arial"/>
              </a:rPr>
              <a:t>be. </a:t>
            </a:r>
            <a:r>
              <a:rPr sz="1800" dirty="0">
                <a:latin typeface="Arial"/>
                <a:cs typeface="Arial"/>
              </a:rPr>
              <a:t>In fact,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I’ve talked </a:t>
            </a:r>
            <a:r>
              <a:rPr sz="1800" spc="-5" dirty="0">
                <a:latin typeface="Arial"/>
                <a:cs typeface="Arial"/>
              </a:rPr>
              <a:t>about it </a:t>
            </a:r>
            <a:r>
              <a:rPr sz="1800" dirty="0">
                <a:latin typeface="Arial"/>
                <a:cs typeface="Arial"/>
              </a:rPr>
              <a:t>so much that something </a:t>
            </a:r>
            <a:r>
              <a:rPr sz="1800" spc="-10" dirty="0">
                <a:latin typeface="Arial"/>
                <a:cs typeface="Arial"/>
              </a:rPr>
              <a:t>VERY </a:t>
            </a:r>
            <a:r>
              <a:rPr sz="1800" spc="-5" dirty="0">
                <a:latin typeface="Arial"/>
                <a:cs typeface="Arial"/>
              </a:rPr>
              <a:t>exciting has happened… </a:t>
            </a:r>
            <a:r>
              <a:rPr sz="1800" dirty="0">
                <a:latin typeface="Arial"/>
                <a:cs typeface="Arial"/>
              </a:rPr>
              <a:t>The Planet Gnimag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Technology </a:t>
            </a:r>
            <a:r>
              <a:rPr sz="1800" spc="-5" dirty="0">
                <a:latin typeface="Arial"/>
                <a:cs typeface="Arial"/>
              </a:rPr>
              <a:t>Council have agreed </a:t>
            </a:r>
            <a:r>
              <a:rPr sz="1800" dirty="0">
                <a:latin typeface="Arial"/>
                <a:cs typeface="Arial"/>
              </a:rPr>
              <a:t>that I can start </a:t>
            </a:r>
            <a:r>
              <a:rPr sz="1800" spc="-5" dirty="0">
                <a:latin typeface="Arial"/>
                <a:cs typeface="Arial"/>
              </a:rPr>
              <a:t>an online gaming </a:t>
            </a:r>
            <a:r>
              <a:rPr sz="1800" dirty="0">
                <a:latin typeface="Arial"/>
                <a:cs typeface="Arial"/>
              </a:rPr>
              <a:t>community </a:t>
            </a:r>
            <a:r>
              <a:rPr sz="1800" spc="-5" dirty="0">
                <a:latin typeface="Arial"/>
                <a:cs typeface="Arial"/>
              </a:rPr>
              <a:t>here. </a:t>
            </a:r>
            <a:r>
              <a:rPr sz="1800" dirty="0">
                <a:latin typeface="Arial"/>
                <a:cs typeface="Arial"/>
              </a:rPr>
              <a:t>I </a:t>
            </a:r>
            <a:r>
              <a:rPr sz="1800" spc="-5" dirty="0">
                <a:latin typeface="Arial"/>
                <a:cs typeface="Arial"/>
              </a:rPr>
              <a:t>get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introduce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lots of new players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online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gaming!</a:t>
            </a:r>
            <a:endParaRPr sz="1800" dirty="0">
              <a:latin typeface="Arial"/>
              <a:cs typeface="Arial"/>
            </a:endParaRPr>
          </a:p>
          <a:p>
            <a:pPr marL="12700" marR="44450">
              <a:lnSpc>
                <a:spcPct val="101899"/>
              </a:lnSpc>
              <a:spcBef>
                <a:spcPts val="1415"/>
              </a:spcBef>
            </a:pPr>
            <a:r>
              <a:rPr sz="1800" b="1" dirty="0">
                <a:latin typeface="Arial"/>
                <a:cs typeface="Arial"/>
              </a:rPr>
              <a:t>I need </a:t>
            </a:r>
            <a:r>
              <a:rPr sz="1800" b="1" spc="-5" dirty="0">
                <a:latin typeface="Arial"/>
                <a:cs typeface="Arial"/>
              </a:rPr>
              <a:t>your </a:t>
            </a:r>
            <a:r>
              <a:rPr sz="1800" b="1" dirty="0">
                <a:latin typeface="Arial"/>
                <a:cs typeface="Arial"/>
              </a:rPr>
              <a:t>help one last time… they’ve </a:t>
            </a:r>
            <a:r>
              <a:rPr sz="1800" b="1" spc="-5" dirty="0">
                <a:latin typeface="Arial"/>
                <a:cs typeface="Arial"/>
              </a:rPr>
              <a:t>asked me </a:t>
            </a:r>
            <a:r>
              <a:rPr sz="1800" b="1" dirty="0">
                <a:latin typeface="Arial"/>
                <a:cs typeface="Arial"/>
              </a:rPr>
              <a:t>to </a:t>
            </a:r>
            <a:r>
              <a:rPr sz="1800" b="1" spc="-5" dirty="0">
                <a:latin typeface="Arial"/>
                <a:cs typeface="Arial"/>
              </a:rPr>
              <a:t>start </a:t>
            </a:r>
            <a:r>
              <a:rPr sz="1800" b="1" dirty="0">
                <a:latin typeface="Arial"/>
                <a:cs typeface="Arial"/>
              </a:rPr>
              <a:t>by writing </a:t>
            </a:r>
            <a:r>
              <a:rPr sz="1800" b="1" spc="-5" dirty="0">
                <a:latin typeface="Arial"/>
                <a:cs typeface="Arial"/>
              </a:rPr>
              <a:t>some </a:t>
            </a:r>
            <a:r>
              <a:rPr sz="1800" b="1" dirty="0">
                <a:latin typeface="Arial"/>
                <a:cs typeface="Arial"/>
              </a:rPr>
              <a:t>guidelines to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help </a:t>
            </a:r>
            <a:r>
              <a:rPr sz="1800" b="1" spc="-5" dirty="0">
                <a:latin typeface="Arial"/>
                <a:cs typeface="Arial"/>
              </a:rPr>
              <a:t>make sure </a:t>
            </a:r>
            <a:r>
              <a:rPr sz="1800" b="1" dirty="0">
                <a:latin typeface="Arial"/>
                <a:cs typeface="Arial"/>
              </a:rPr>
              <a:t>that </a:t>
            </a:r>
            <a:r>
              <a:rPr sz="1800" b="1" spc="-5" dirty="0">
                <a:latin typeface="Arial"/>
                <a:cs typeface="Arial"/>
              </a:rPr>
              <a:t>everyone </a:t>
            </a:r>
            <a:r>
              <a:rPr sz="1800" b="1" dirty="0">
                <a:latin typeface="Arial"/>
                <a:cs typeface="Arial"/>
              </a:rPr>
              <a:t>here on Planet Gnimag feels </a:t>
            </a:r>
            <a:r>
              <a:rPr sz="1800" b="1" spc="-5" dirty="0">
                <a:latin typeface="Arial"/>
                <a:cs typeface="Arial"/>
              </a:rPr>
              <a:t>safe, </a:t>
            </a:r>
            <a:r>
              <a:rPr sz="1800" b="1" dirty="0">
                <a:latin typeface="Arial"/>
                <a:cs typeface="Arial"/>
              </a:rPr>
              <a:t>happy </a:t>
            </a:r>
            <a:r>
              <a:rPr sz="1800" b="1" spc="-5" dirty="0">
                <a:latin typeface="Arial"/>
                <a:cs typeface="Arial"/>
              </a:rPr>
              <a:t>and respected </a:t>
            </a:r>
            <a:r>
              <a:rPr sz="1800" b="1" dirty="0">
                <a:latin typeface="Arial"/>
                <a:cs typeface="Arial"/>
              </a:rPr>
              <a:t>when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playing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together online.</a:t>
            </a:r>
            <a:r>
              <a:rPr sz="1800" b="1" spc="-5" dirty="0">
                <a:latin typeface="Arial"/>
                <a:cs typeface="Arial"/>
              </a:rPr>
              <a:t> Have you </a:t>
            </a:r>
            <a:r>
              <a:rPr sz="1800" b="1" dirty="0">
                <a:latin typeface="Arial"/>
                <a:cs typeface="Arial"/>
              </a:rPr>
              <a:t>got</a:t>
            </a:r>
            <a:r>
              <a:rPr sz="1800" b="1" spc="-5" dirty="0">
                <a:latin typeface="Arial"/>
                <a:cs typeface="Arial"/>
              </a:rPr>
              <a:t> any </a:t>
            </a:r>
            <a:r>
              <a:rPr sz="1800" b="1" dirty="0">
                <a:latin typeface="Arial"/>
                <a:cs typeface="Arial"/>
              </a:rPr>
              <a:t>ideas of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what I </a:t>
            </a:r>
            <a:r>
              <a:rPr sz="1800" b="1" spc="-5" dirty="0">
                <a:latin typeface="Arial"/>
                <a:cs typeface="Arial"/>
              </a:rPr>
              <a:t>could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include?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sz="1800" spc="-5" dirty="0">
                <a:latin typeface="Arial"/>
                <a:cs typeface="Arial"/>
              </a:rPr>
              <a:t>Let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know!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Talk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soon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D608F18E-5762-4C4A-A398-BE80FC7052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0512" y="5040236"/>
            <a:ext cx="278771" cy="278762"/>
          </a:xfrm>
          <a:prstGeom prst="rect">
            <a:avLst/>
          </a:prstGeom>
        </p:spPr>
      </p:pic>
      <p:grpSp>
        <p:nvGrpSpPr>
          <p:cNvPr id="8" name="object 4">
            <a:extLst>
              <a:ext uri="{FF2B5EF4-FFF2-40B4-BE49-F238E27FC236}">
                <a16:creationId xmlns:a16="http://schemas.microsoft.com/office/drawing/2014/main" id="{7DEAF540-5168-7D45-BCBE-126717C7A7EE}"/>
              </a:ext>
            </a:extLst>
          </p:cNvPr>
          <p:cNvGrpSpPr/>
          <p:nvPr/>
        </p:nvGrpSpPr>
        <p:grpSpPr>
          <a:xfrm>
            <a:off x="6342850" y="5083783"/>
            <a:ext cx="261620" cy="191770"/>
            <a:chOff x="6342850" y="5083783"/>
            <a:chExt cx="261620" cy="191770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13DF8B3D-3EA7-CB4B-B79A-6E4245319E2B}"/>
                </a:ext>
              </a:extLst>
            </p:cNvPr>
            <p:cNvSpPr/>
            <p:nvPr/>
          </p:nvSpPr>
          <p:spPr>
            <a:xfrm>
              <a:off x="6371463" y="5083784"/>
              <a:ext cx="204470" cy="27940"/>
            </a:xfrm>
            <a:custGeom>
              <a:avLst/>
              <a:gdLst/>
              <a:ahLst/>
              <a:cxnLst/>
              <a:rect l="l" t="t" r="r" b="b"/>
              <a:pathLst>
                <a:path w="204470" h="27939">
                  <a:moveTo>
                    <a:pt x="73609" y="9017"/>
                  </a:moveTo>
                  <a:lnTo>
                    <a:pt x="60972" y="0"/>
                  </a:lnTo>
                  <a:lnTo>
                    <a:pt x="54749" y="0"/>
                  </a:lnTo>
                  <a:lnTo>
                    <a:pt x="26606" y="3403"/>
                  </a:lnTo>
                  <a:lnTo>
                    <a:pt x="10388" y="11366"/>
                  </a:lnTo>
                  <a:lnTo>
                    <a:pt x="2667" y="20472"/>
                  </a:lnTo>
                  <a:lnTo>
                    <a:pt x="0" y="27355"/>
                  </a:lnTo>
                  <a:lnTo>
                    <a:pt x="10490" y="27266"/>
                  </a:lnTo>
                  <a:lnTo>
                    <a:pt x="35356" y="20904"/>
                  </a:lnTo>
                  <a:lnTo>
                    <a:pt x="60947" y="13182"/>
                  </a:lnTo>
                  <a:lnTo>
                    <a:pt x="73609" y="9017"/>
                  </a:lnTo>
                  <a:close/>
                </a:path>
                <a:path w="204470" h="27939">
                  <a:moveTo>
                    <a:pt x="204114" y="27355"/>
                  </a:moveTo>
                  <a:lnTo>
                    <a:pt x="201447" y="20472"/>
                  </a:lnTo>
                  <a:lnTo>
                    <a:pt x="193725" y="11366"/>
                  </a:lnTo>
                  <a:lnTo>
                    <a:pt x="177507" y="3403"/>
                  </a:lnTo>
                  <a:lnTo>
                    <a:pt x="149364" y="0"/>
                  </a:lnTo>
                  <a:lnTo>
                    <a:pt x="143141" y="0"/>
                  </a:lnTo>
                  <a:lnTo>
                    <a:pt x="130505" y="9017"/>
                  </a:lnTo>
                  <a:lnTo>
                    <a:pt x="143179" y="13182"/>
                  </a:lnTo>
                  <a:lnTo>
                    <a:pt x="168757" y="20904"/>
                  </a:lnTo>
                  <a:lnTo>
                    <a:pt x="193624" y="27266"/>
                  </a:lnTo>
                  <a:lnTo>
                    <a:pt x="204114" y="27355"/>
                  </a:lnTo>
                  <a:close/>
                </a:path>
              </a:pathLst>
            </a:custGeom>
            <a:solidFill>
              <a:srgbClr val="302C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AB40BBDA-242F-744B-AB7A-1D4DDC29D5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2850" y="5090973"/>
              <a:ext cx="261353" cy="184467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31AE60E8-FCC5-C34F-910E-CF703DF0FAB5}"/>
                </a:ext>
              </a:extLst>
            </p:cNvPr>
            <p:cNvSpPr/>
            <p:nvPr/>
          </p:nvSpPr>
          <p:spPr>
            <a:xfrm>
              <a:off x="6490514" y="5173383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4">
                  <a:moveTo>
                    <a:pt x="21780" y="0"/>
                  </a:moveTo>
                  <a:lnTo>
                    <a:pt x="13303" y="1711"/>
                  </a:lnTo>
                  <a:lnTo>
                    <a:pt x="6380" y="6380"/>
                  </a:lnTo>
                  <a:lnTo>
                    <a:pt x="1711" y="13303"/>
                  </a:lnTo>
                  <a:lnTo>
                    <a:pt x="0" y="21780"/>
                  </a:lnTo>
                  <a:lnTo>
                    <a:pt x="1711" y="30257"/>
                  </a:lnTo>
                  <a:lnTo>
                    <a:pt x="6380" y="37180"/>
                  </a:lnTo>
                  <a:lnTo>
                    <a:pt x="13303" y="41849"/>
                  </a:lnTo>
                  <a:lnTo>
                    <a:pt x="21780" y="43561"/>
                  </a:lnTo>
                  <a:lnTo>
                    <a:pt x="30257" y="41849"/>
                  </a:lnTo>
                  <a:lnTo>
                    <a:pt x="37180" y="37180"/>
                  </a:lnTo>
                  <a:lnTo>
                    <a:pt x="41849" y="30257"/>
                  </a:lnTo>
                  <a:lnTo>
                    <a:pt x="43560" y="21780"/>
                  </a:lnTo>
                  <a:lnTo>
                    <a:pt x="41849" y="13303"/>
                  </a:lnTo>
                  <a:lnTo>
                    <a:pt x="37180" y="6380"/>
                  </a:lnTo>
                  <a:lnTo>
                    <a:pt x="30257" y="1711"/>
                  </a:lnTo>
                  <a:lnTo>
                    <a:pt x="21780" y="0"/>
                  </a:lnTo>
                  <a:close/>
                </a:path>
              </a:pathLst>
            </a:custGeom>
            <a:solidFill>
              <a:srgbClr val="1A162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F531D981-5391-8A4F-AC26-AC6E3794B83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3776" y="5176647"/>
              <a:ext cx="37033" cy="37033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F8C419B0-47CF-D24B-91A9-1D54BB5774F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8623" y="5169027"/>
              <a:ext cx="52273" cy="52273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4EAB27AB-8B7D-B749-9BB6-C7D424066916}"/>
                </a:ext>
              </a:extLst>
            </p:cNvPr>
            <p:cNvSpPr/>
            <p:nvPr/>
          </p:nvSpPr>
          <p:spPr>
            <a:xfrm>
              <a:off x="6412980" y="5173383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21780" y="0"/>
                  </a:moveTo>
                  <a:lnTo>
                    <a:pt x="13303" y="1711"/>
                  </a:lnTo>
                  <a:lnTo>
                    <a:pt x="6380" y="6380"/>
                  </a:lnTo>
                  <a:lnTo>
                    <a:pt x="1711" y="13303"/>
                  </a:lnTo>
                  <a:lnTo>
                    <a:pt x="0" y="21780"/>
                  </a:lnTo>
                  <a:lnTo>
                    <a:pt x="1711" y="30257"/>
                  </a:lnTo>
                  <a:lnTo>
                    <a:pt x="6380" y="37180"/>
                  </a:lnTo>
                  <a:lnTo>
                    <a:pt x="13303" y="41849"/>
                  </a:lnTo>
                  <a:lnTo>
                    <a:pt x="21780" y="43561"/>
                  </a:lnTo>
                  <a:lnTo>
                    <a:pt x="30257" y="41849"/>
                  </a:lnTo>
                  <a:lnTo>
                    <a:pt x="37180" y="37180"/>
                  </a:lnTo>
                  <a:lnTo>
                    <a:pt x="41849" y="30257"/>
                  </a:lnTo>
                  <a:lnTo>
                    <a:pt x="43560" y="21780"/>
                  </a:lnTo>
                  <a:lnTo>
                    <a:pt x="41849" y="13303"/>
                  </a:lnTo>
                  <a:lnTo>
                    <a:pt x="37180" y="6380"/>
                  </a:lnTo>
                  <a:lnTo>
                    <a:pt x="30257" y="1711"/>
                  </a:lnTo>
                  <a:lnTo>
                    <a:pt x="21780" y="0"/>
                  </a:lnTo>
                  <a:close/>
                </a:path>
              </a:pathLst>
            </a:custGeom>
            <a:solidFill>
              <a:srgbClr val="1A162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6B0BCDE4-0A76-B94B-B8EF-1BB1BA2319D4}"/>
                </a:ext>
              </a:extLst>
            </p:cNvPr>
            <p:cNvSpPr/>
            <p:nvPr/>
          </p:nvSpPr>
          <p:spPr>
            <a:xfrm>
              <a:off x="6456096" y="512351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444" y="15989"/>
                  </a:moveTo>
                  <a:lnTo>
                    <a:pt x="27139" y="15684"/>
                  </a:lnTo>
                  <a:lnTo>
                    <a:pt x="20345" y="15684"/>
                  </a:lnTo>
                  <a:lnTo>
                    <a:pt x="20040" y="15989"/>
                  </a:lnTo>
                  <a:lnTo>
                    <a:pt x="20040" y="18859"/>
                  </a:lnTo>
                  <a:lnTo>
                    <a:pt x="20345" y="19164"/>
                  </a:lnTo>
                  <a:lnTo>
                    <a:pt x="20916" y="19164"/>
                  </a:lnTo>
                  <a:lnTo>
                    <a:pt x="22834" y="19202"/>
                  </a:lnTo>
                  <a:lnTo>
                    <a:pt x="22098" y="21475"/>
                  </a:lnTo>
                  <a:lnTo>
                    <a:pt x="19964" y="23126"/>
                  </a:lnTo>
                  <a:lnTo>
                    <a:pt x="15913" y="23126"/>
                  </a:lnTo>
                  <a:lnTo>
                    <a:pt x="14465" y="22517"/>
                  </a:lnTo>
                  <a:lnTo>
                    <a:pt x="13030" y="21082"/>
                  </a:lnTo>
                  <a:lnTo>
                    <a:pt x="12598" y="21082"/>
                  </a:lnTo>
                  <a:lnTo>
                    <a:pt x="9944" y="23698"/>
                  </a:lnTo>
                  <a:lnTo>
                    <a:pt x="9944" y="24091"/>
                  </a:lnTo>
                  <a:lnTo>
                    <a:pt x="10337" y="24523"/>
                  </a:lnTo>
                  <a:lnTo>
                    <a:pt x="12204" y="26352"/>
                  </a:lnTo>
                  <a:lnTo>
                    <a:pt x="14732" y="27444"/>
                  </a:lnTo>
                  <a:lnTo>
                    <a:pt x="22961" y="27444"/>
                  </a:lnTo>
                  <a:lnTo>
                    <a:pt x="27444" y="22948"/>
                  </a:lnTo>
                  <a:lnTo>
                    <a:pt x="27444" y="15989"/>
                  </a:lnTo>
                  <a:close/>
                </a:path>
                <a:path w="34925" h="34925">
                  <a:moveTo>
                    <a:pt x="34848" y="7797"/>
                  </a:moveTo>
                  <a:lnTo>
                    <a:pt x="31407" y="4356"/>
                  </a:lnTo>
                  <a:lnTo>
                    <a:pt x="30492" y="3441"/>
                  </a:lnTo>
                  <a:lnTo>
                    <a:pt x="30492" y="10236"/>
                  </a:lnTo>
                  <a:lnTo>
                    <a:pt x="30492" y="24612"/>
                  </a:lnTo>
                  <a:lnTo>
                    <a:pt x="24612" y="30492"/>
                  </a:lnTo>
                  <a:lnTo>
                    <a:pt x="10236" y="30492"/>
                  </a:lnTo>
                  <a:lnTo>
                    <a:pt x="4356" y="24612"/>
                  </a:lnTo>
                  <a:lnTo>
                    <a:pt x="4356" y="10236"/>
                  </a:lnTo>
                  <a:lnTo>
                    <a:pt x="10236" y="4356"/>
                  </a:lnTo>
                  <a:lnTo>
                    <a:pt x="24612" y="4356"/>
                  </a:lnTo>
                  <a:lnTo>
                    <a:pt x="30492" y="10236"/>
                  </a:lnTo>
                  <a:lnTo>
                    <a:pt x="30492" y="3441"/>
                  </a:lnTo>
                  <a:lnTo>
                    <a:pt x="27051" y="0"/>
                  </a:lnTo>
                  <a:lnTo>
                    <a:pt x="7797" y="0"/>
                  </a:lnTo>
                  <a:lnTo>
                    <a:pt x="0" y="7797"/>
                  </a:lnTo>
                  <a:lnTo>
                    <a:pt x="0" y="27051"/>
                  </a:lnTo>
                  <a:lnTo>
                    <a:pt x="7797" y="34848"/>
                  </a:lnTo>
                  <a:lnTo>
                    <a:pt x="27051" y="34848"/>
                  </a:lnTo>
                  <a:lnTo>
                    <a:pt x="31407" y="30492"/>
                  </a:lnTo>
                  <a:lnTo>
                    <a:pt x="34848" y="27051"/>
                  </a:lnTo>
                  <a:lnTo>
                    <a:pt x="34848" y="7797"/>
                  </a:lnTo>
                  <a:close/>
                </a:path>
              </a:pathLst>
            </a:custGeom>
            <a:solidFill>
              <a:srgbClr val="5566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F4FBA13A-DFA4-4D4C-B13A-BC0A7663923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7543" y="5093195"/>
              <a:ext cx="78409" cy="78397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EBB227A7-02DC-5144-8679-0F565BCE88B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1099" y="5093195"/>
              <a:ext cx="92177" cy="120484"/>
            </a:xfrm>
            <a:prstGeom prst="rect">
              <a:avLst/>
            </a:prstGeom>
          </p:spPr>
        </p:pic>
      </p:grpSp>
      <p:pic>
        <p:nvPicPr>
          <p:cNvPr id="18" name="object 14">
            <a:extLst>
              <a:ext uri="{FF2B5EF4-FFF2-40B4-BE49-F238E27FC236}">
                <a16:creationId xmlns:a16="http://schemas.microsoft.com/office/drawing/2014/main" id="{2742F95A-52AA-CC45-8866-7707AD93F6F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23256" y="5040236"/>
            <a:ext cx="278764" cy="278762"/>
          </a:xfrm>
          <a:prstGeom prst="rect">
            <a:avLst/>
          </a:prstGeom>
        </p:spPr>
      </p:pic>
      <p:pic>
        <p:nvPicPr>
          <p:cNvPr id="19" name="object 15">
            <a:extLst>
              <a:ext uri="{FF2B5EF4-FFF2-40B4-BE49-F238E27FC236}">
                <a16:creationId xmlns:a16="http://schemas.microsoft.com/office/drawing/2014/main" id="{DE321DB9-B62A-054F-A869-D316369467D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26887" y="5040236"/>
            <a:ext cx="278769" cy="278762"/>
          </a:xfrm>
          <a:prstGeom prst="rect">
            <a:avLst/>
          </a:prstGeom>
        </p:spPr>
      </p:pic>
      <p:pic>
        <p:nvPicPr>
          <p:cNvPr id="20" name="object 16">
            <a:extLst>
              <a:ext uri="{FF2B5EF4-FFF2-40B4-BE49-F238E27FC236}">
                <a16:creationId xmlns:a16="http://schemas.microsoft.com/office/drawing/2014/main" id="{E2678516-8458-B743-BE62-805A40AF151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12374" y="5040236"/>
            <a:ext cx="278764" cy="278762"/>
          </a:xfrm>
          <a:prstGeom prst="rect">
            <a:avLst/>
          </a:prstGeom>
        </p:spPr>
      </p:pic>
      <p:grpSp>
        <p:nvGrpSpPr>
          <p:cNvPr id="21" name="object 17">
            <a:extLst>
              <a:ext uri="{FF2B5EF4-FFF2-40B4-BE49-F238E27FC236}">
                <a16:creationId xmlns:a16="http://schemas.microsoft.com/office/drawing/2014/main" id="{5DA9634E-FD50-D045-A620-D2996A9A05C0}"/>
              </a:ext>
            </a:extLst>
          </p:cNvPr>
          <p:cNvGrpSpPr/>
          <p:nvPr/>
        </p:nvGrpSpPr>
        <p:grpSpPr>
          <a:xfrm>
            <a:off x="3518357" y="5046776"/>
            <a:ext cx="259715" cy="263525"/>
            <a:chOff x="3518357" y="5046776"/>
            <a:chExt cx="259715" cy="263525"/>
          </a:xfrm>
        </p:grpSpPr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F8ACEB76-3CBF-8E47-A0F4-47CDE29A29B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37569" y="5254040"/>
              <a:ext cx="21115" cy="56248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6A63878C-15BA-C24B-894C-6C0F91B2802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95573" y="5071013"/>
              <a:ext cx="41114" cy="41003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DCA72A0E-53A0-2940-BCCE-B10D97E780D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59564" y="5071015"/>
              <a:ext cx="41114" cy="41001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7FE26EF3-9C39-D442-8931-90D8E1F66EB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18357" y="5201428"/>
              <a:ext cx="52450" cy="27960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BE73FAB6-646A-9D46-B3B6-838731F2969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26409" y="5046776"/>
              <a:ext cx="251345" cy="234416"/>
            </a:xfrm>
            <a:prstGeom prst="rect">
              <a:avLst/>
            </a:prstGeom>
          </p:spPr>
        </p:pic>
      </p:grpSp>
      <p:grpSp>
        <p:nvGrpSpPr>
          <p:cNvPr id="27" name="object 23">
            <a:extLst>
              <a:ext uri="{FF2B5EF4-FFF2-40B4-BE49-F238E27FC236}">
                <a16:creationId xmlns:a16="http://schemas.microsoft.com/office/drawing/2014/main" id="{5E77A278-B263-1544-94CB-CF1BC10F2E69}"/>
              </a:ext>
            </a:extLst>
          </p:cNvPr>
          <p:cNvGrpSpPr/>
          <p:nvPr/>
        </p:nvGrpSpPr>
        <p:grpSpPr>
          <a:xfrm>
            <a:off x="4324705" y="5048935"/>
            <a:ext cx="261620" cy="261620"/>
            <a:chOff x="4324705" y="5048935"/>
            <a:chExt cx="261620" cy="261620"/>
          </a:xfrm>
        </p:grpSpPr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32AD24A7-79E4-984F-B837-69347CA4A48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24705" y="5048935"/>
              <a:ext cx="261353" cy="261353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115BA9B0-0C6D-0844-A662-FBA48752426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76592" y="5192681"/>
              <a:ext cx="157543" cy="82753"/>
            </a:xfrm>
            <a:prstGeom prst="rect">
              <a:avLst/>
            </a:prstGeom>
          </p:spPr>
        </p:pic>
        <p:pic>
          <p:nvPicPr>
            <p:cNvPr id="30" name="object 26">
              <a:extLst>
                <a:ext uri="{FF2B5EF4-FFF2-40B4-BE49-F238E27FC236}">
                  <a16:creationId xmlns:a16="http://schemas.microsoft.com/office/drawing/2014/main" id="{F4BAE0CC-2A0E-AF4F-B522-30227657CF8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64621" y="5070662"/>
              <a:ext cx="120255" cy="105325"/>
            </a:xfrm>
            <a:prstGeom prst="rect">
              <a:avLst/>
            </a:prstGeom>
          </p:spPr>
        </p:pic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B39256A2-B028-5449-9518-A326193D81E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25886" y="5070662"/>
              <a:ext cx="120263" cy="105351"/>
            </a:xfrm>
            <a:prstGeom prst="rect">
              <a:avLst/>
            </a:prstGeom>
          </p:spPr>
        </p:pic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117DC514-9475-B94C-B6A2-F6184558B94A}"/>
              </a:ext>
            </a:extLst>
          </p:cNvPr>
          <p:cNvGrpSpPr/>
          <p:nvPr/>
        </p:nvGrpSpPr>
        <p:grpSpPr>
          <a:xfrm>
            <a:off x="4728247" y="5044678"/>
            <a:ext cx="269875" cy="266065"/>
            <a:chOff x="4728247" y="5044678"/>
            <a:chExt cx="269875" cy="266065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90B93497-19CA-534A-8DFF-A2092A6571A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28247" y="5048935"/>
              <a:ext cx="261353" cy="261353"/>
            </a:xfrm>
            <a:prstGeom prst="rect">
              <a:avLst/>
            </a:prstGeom>
          </p:spPr>
        </p:pic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C548C2B9-207F-A147-9912-7802E860ACFA}"/>
                </a:ext>
              </a:extLst>
            </p:cNvPr>
            <p:cNvSpPr/>
            <p:nvPr/>
          </p:nvSpPr>
          <p:spPr>
            <a:xfrm>
              <a:off x="4779467" y="5129478"/>
              <a:ext cx="159385" cy="120014"/>
            </a:xfrm>
            <a:custGeom>
              <a:avLst/>
              <a:gdLst/>
              <a:ahLst/>
              <a:cxnLst/>
              <a:rect l="l" t="t" r="r" b="b"/>
              <a:pathLst>
                <a:path w="159385" h="120014">
                  <a:moveTo>
                    <a:pt x="67386" y="38417"/>
                  </a:moveTo>
                  <a:lnTo>
                    <a:pt x="66217" y="34886"/>
                  </a:lnTo>
                  <a:lnTo>
                    <a:pt x="51600" y="8724"/>
                  </a:lnTo>
                  <a:lnTo>
                    <a:pt x="33693" y="0"/>
                  </a:lnTo>
                  <a:lnTo>
                    <a:pt x="15786" y="8724"/>
                  </a:lnTo>
                  <a:lnTo>
                    <a:pt x="1181" y="34886"/>
                  </a:lnTo>
                  <a:lnTo>
                    <a:pt x="0" y="38455"/>
                  </a:lnTo>
                  <a:lnTo>
                    <a:pt x="5753" y="41160"/>
                  </a:lnTo>
                  <a:lnTo>
                    <a:pt x="8585" y="37503"/>
                  </a:lnTo>
                  <a:lnTo>
                    <a:pt x="21666" y="23977"/>
                  </a:lnTo>
                  <a:lnTo>
                    <a:pt x="33693" y="19481"/>
                  </a:lnTo>
                  <a:lnTo>
                    <a:pt x="45732" y="23977"/>
                  </a:lnTo>
                  <a:lnTo>
                    <a:pt x="58813" y="37503"/>
                  </a:lnTo>
                  <a:lnTo>
                    <a:pt x="61633" y="41122"/>
                  </a:lnTo>
                  <a:lnTo>
                    <a:pt x="67386" y="38417"/>
                  </a:lnTo>
                  <a:close/>
                </a:path>
                <a:path w="159385" h="120014">
                  <a:moveTo>
                    <a:pt x="123748" y="86372"/>
                  </a:moveTo>
                  <a:lnTo>
                    <a:pt x="121793" y="83286"/>
                  </a:lnTo>
                  <a:lnTo>
                    <a:pt x="118389" y="86156"/>
                  </a:lnTo>
                  <a:lnTo>
                    <a:pt x="99529" y="97574"/>
                  </a:lnTo>
                  <a:lnTo>
                    <a:pt x="79413" y="101384"/>
                  </a:lnTo>
                  <a:lnTo>
                    <a:pt x="59296" y="97574"/>
                  </a:lnTo>
                  <a:lnTo>
                    <a:pt x="40462" y="86156"/>
                  </a:lnTo>
                  <a:lnTo>
                    <a:pt x="37109" y="83286"/>
                  </a:lnTo>
                  <a:lnTo>
                    <a:pt x="35102" y="86372"/>
                  </a:lnTo>
                  <a:lnTo>
                    <a:pt x="36156" y="88811"/>
                  </a:lnTo>
                  <a:lnTo>
                    <a:pt x="54800" y="112102"/>
                  </a:lnTo>
                  <a:lnTo>
                    <a:pt x="79425" y="119862"/>
                  </a:lnTo>
                  <a:lnTo>
                    <a:pt x="104063" y="112102"/>
                  </a:lnTo>
                  <a:lnTo>
                    <a:pt x="122707" y="88811"/>
                  </a:lnTo>
                  <a:lnTo>
                    <a:pt x="123748" y="86372"/>
                  </a:lnTo>
                  <a:close/>
                </a:path>
                <a:path w="159385" h="120014">
                  <a:moveTo>
                    <a:pt x="158851" y="38417"/>
                  </a:moveTo>
                  <a:lnTo>
                    <a:pt x="157683" y="34886"/>
                  </a:lnTo>
                  <a:lnTo>
                    <a:pt x="143078" y="8724"/>
                  </a:lnTo>
                  <a:lnTo>
                    <a:pt x="125171" y="0"/>
                  </a:lnTo>
                  <a:lnTo>
                    <a:pt x="107264" y="8724"/>
                  </a:lnTo>
                  <a:lnTo>
                    <a:pt x="92646" y="34886"/>
                  </a:lnTo>
                  <a:lnTo>
                    <a:pt x="91465" y="38455"/>
                  </a:lnTo>
                  <a:lnTo>
                    <a:pt x="97218" y="41160"/>
                  </a:lnTo>
                  <a:lnTo>
                    <a:pt x="100050" y="37503"/>
                  </a:lnTo>
                  <a:lnTo>
                    <a:pt x="113131" y="23977"/>
                  </a:lnTo>
                  <a:lnTo>
                    <a:pt x="125171" y="19481"/>
                  </a:lnTo>
                  <a:lnTo>
                    <a:pt x="137198" y="23977"/>
                  </a:lnTo>
                  <a:lnTo>
                    <a:pt x="150279" y="37503"/>
                  </a:lnTo>
                  <a:lnTo>
                    <a:pt x="153098" y="41122"/>
                  </a:lnTo>
                  <a:lnTo>
                    <a:pt x="158851" y="38417"/>
                  </a:lnTo>
                  <a:close/>
                </a:path>
              </a:pathLst>
            </a:custGeom>
            <a:solidFill>
              <a:srgbClr val="1A1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AEB93152-8A3C-7D43-97BC-8A9CEAF58597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07838" y="5198646"/>
              <a:ext cx="90208" cy="78660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1101D6C9-7B67-2C44-BBB1-655E32CF180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39030" y="5224482"/>
              <a:ext cx="73863" cy="67644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69605344-1903-CC4D-9F41-424598A00B17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72329" y="5044678"/>
              <a:ext cx="99402" cy="86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02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A1A829-6113-654E-8F18-3402E031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15" y="1524000"/>
            <a:ext cx="6345170" cy="2115057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746F121-63F6-4E40-B763-E47356B1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699702"/>
            <a:ext cx="4648200" cy="17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0E0D4F-92CF-DE40-9201-58A5B59F7662}"/>
              </a:ext>
            </a:extLst>
          </p:cNvPr>
          <p:cNvSpPr txBox="1">
            <a:spLocks/>
          </p:cNvSpPr>
          <p:nvPr/>
        </p:nvSpPr>
        <p:spPr>
          <a:xfrm>
            <a:off x="4523299" y="1483586"/>
            <a:ext cx="3109595" cy="4521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b="1">
                <a:solidFill>
                  <a:srgbClr val="3F3F3E"/>
                </a:solidFill>
                <a:latin typeface="Arial"/>
                <a:cs typeface="Arial"/>
              </a:rPr>
              <a:t>Lesson</a:t>
            </a:r>
            <a:r>
              <a:rPr lang="en-GB" sz="2800" b="1" spc="-9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2800" b="1">
                <a:solidFill>
                  <a:srgbClr val="3F3F3E"/>
                </a:solidFill>
                <a:latin typeface="Arial"/>
                <a:cs typeface="Arial"/>
              </a:rPr>
              <a:t>Outcomes</a:t>
            </a:r>
            <a:endParaRPr lang="en-GB" sz="28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3C73FC0-3D7A-F54C-B448-DE12B87068FE}"/>
              </a:ext>
            </a:extLst>
          </p:cNvPr>
          <p:cNvSpPr txBox="1"/>
          <p:nvPr/>
        </p:nvSpPr>
        <p:spPr>
          <a:xfrm>
            <a:off x="4853499" y="2080586"/>
            <a:ext cx="6460490" cy="33906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0"/>
              </a:spcBef>
            </a:pP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</a:t>
            </a:r>
            <a:r>
              <a:rPr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can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describe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strategies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for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safe</a:t>
            </a:r>
            <a:r>
              <a:rPr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and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fun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experiences</a:t>
            </a:r>
            <a:r>
              <a:rPr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in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a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range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of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online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social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environments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(e.g.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livestreaming,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gaming</a:t>
            </a:r>
            <a:r>
              <a:rPr lang="en-GB" sz="1700" spc="-8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platforms).</a:t>
            </a:r>
          </a:p>
          <a:p>
            <a:pPr marL="12700">
              <a:spcBef>
                <a:spcPts val="1000"/>
              </a:spcBef>
            </a:pP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can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give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examples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of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how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to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be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respectful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to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others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online and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describe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how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to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recognise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healthy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and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unhealthy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online behaviours.</a:t>
            </a:r>
          </a:p>
          <a:p>
            <a:pPr marL="12700">
              <a:spcBef>
                <a:spcPts val="1000"/>
              </a:spcBef>
            </a:pP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can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describe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some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of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the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ways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people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may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be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involved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in online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communities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and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describe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how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they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might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collaborate </a:t>
            </a:r>
            <a:r>
              <a:rPr lang="en-GB" sz="1700" spc="-49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constructively with others and make positive contributions</a:t>
            </a:r>
            <a:r>
              <a:rPr lang="en-GB" sz="1700" spc="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(e.g.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gaming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communities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or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social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media</a:t>
            </a:r>
            <a:r>
              <a:rPr lang="en-GB" sz="1700" spc="-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groups).</a:t>
            </a:r>
          </a:p>
          <a:p>
            <a:pPr marL="12700">
              <a:spcBef>
                <a:spcPts val="1000"/>
              </a:spcBef>
            </a:pP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I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can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demonstrate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how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to</a:t>
            </a:r>
            <a:r>
              <a:rPr lang="en-GB" sz="1700" spc="-1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support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others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(including those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who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are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having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difficulties)</a:t>
            </a:r>
            <a:r>
              <a:rPr lang="en-GB" sz="1700" spc="-15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 </a:t>
            </a:r>
            <a:r>
              <a:rPr lang="en-GB" sz="1700" dirty="0">
                <a:solidFill>
                  <a:srgbClr val="131313"/>
                </a:solidFill>
                <a:latin typeface="Helvetica Neue LT Arabic"/>
                <a:cs typeface="Helvetica Neue LT Arabic"/>
              </a:rPr>
              <a:t>online.</a:t>
            </a:r>
            <a:endParaRPr lang="en-GB" sz="1700" dirty="0">
              <a:latin typeface="Helvetica Neue LT Arabic"/>
              <a:cs typeface="Helvetica Neue LT Arabic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7589C57E-FBE8-3B40-BA65-05F200B6DA03}"/>
              </a:ext>
            </a:extLst>
          </p:cNvPr>
          <p:cNvSpPr txBox="1"/>
          <p:nvPr/>
        </p:nvSpPr>
        <p:spPr>
          <a:xfrm>
            <a:off x="4523299" y="5611351"/>
            <a:ext cx="64604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lang="en-GB" sz="1300" spc="-35" dirty="0">
                <a:solidFill>
                  <a:srgbClr val="3F3F3E"/>
                </a:solidFill>
                <a:latin typeface="Arial"/>
                <a:cs typeface="Arial"/>
              </a:rPr>
              <a:t>Taken</a:t>
            </a:r>
            <a:r>
              <a:rPr lang="en-GB" sz="1300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1300" dirty="0">
                <a:solidFill>
                  <a:srgbClr val="3F3F3E"/>
                </a:solidFill>
                <a:latin typeface="Arial"/>
                <a:cs typeface="Arial"/>
              </a:rPr>
              <a:t>from:</a:t>
            </a:r>
            <a:r>
              <a:rPr lang="en-GB" sz="13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1300" b="1" u="sng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Education</a:t>
            </a:r>
            <a:r>
              <a:rPr lang="en-GB" sz="1300" b="1" u="sng" spc="-5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en-GB" sz="1300" b="1" u="sng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for</a:t>
            </a:r>
            <a:r>
              <a:rPr lang="en-GB" sz="1300" b="1" u="sng" spc="-5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en-GB" sz="1300" b="1" u="sng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lang="en-GB" sz="1300" b="1" u="sng" spc="-10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en-GB" sz="1300" b="1" u="sng" spc="-5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Connected</a:t>
            </a:r>
            <a:r>
              <a:rPr lang="en-GB" sz="1300" b="1" u="sng" spc="-10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lang="en-GB" sz="1300" b="1" u="sng" spc="-5" dirty="0">
                <a:solidFill>
                  <a:srgbClr val="1A4BD4"/>
                </a:solidFill>
                <a:uFill>
                  <a:solidFill>
                    <a:srgbClr val="1A4BD4"/>
                  </a:solidFill>
                </a:uFill>
                <a:latin typeface="Arial"/>
                <a:cs typeface="Arial"/>
                <a:hlinkClick r:id="rId4"/>
              </a:rPr>
              <a:t>World</a:t>
            </a:r>
            <a:r>
              <a:rPr lang="en-GB" sz="1300" b="1" spc="-5" dirty="0">
                <a:solidFill>
                  <a:srgbClr val="1A4BD4"/>
                </a:solidFill>
                <a:latin typeface="Arial"/>
                <a:cs typeface="Arial"/>
                <a:hlinkClick r:id="rId4"/>
              </a:rPr>
              <a:t> </a:t>
            </a:r>
            <a:r>
              <a:rPr lang="en-GB" sz="1300" dirty="0">
                <a:solidFill>
                  <a:srgbClr val="3F3F3E"/>
                </a:solidFill>
                <a:latin typeface="Arial"/>
                <a:cs typeface="Arial"/>
              </a:rPr>
              <a:t>Online</a:t>
            </a:r>
            <a:r>
              <a:rPr lang="en-GB" sz="13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1300" spc="-5" dirty="0">
                <a:solidFill>
                  <a:srgbClr val="3F3F3E"/>
                </a:solidFill>
                <a:latin typeface="Arial"/>
                <a:cs typeface="Arial"/>
              </a:rPr>
              <a:t>Relationships</a:t>
            </a:r>
            <a:r>
              <a:rPr lang="en-GB" sz="13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1300" dirty="0">
                <a:solidFill>
                  <a:srgbClr val="3F3F3E"/>
                </a:solidFill>
                <a:latin typeface="Arial"/>
                <a:cs typeface="Arial"/>
              </a:rPr>
              <a:t>Strand,</a:t>
            </a:r>
            <a:r>
              <a:rPr lang="en-GB" sz="1300" spc="-7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1300" dirty="0">
                <a:solidFill>
                  <a:srgbClr val="3F3F3E"/>
                </a:solidFill>
                <a:latin typeface="Arial"/>
                <a:cs typeface="Arial"/>
              </a:rPr>
              <a:t>Ages</a:t>
            </a:r>
            <a:r>
              <a:rPr lang="en-GB" sz="1300" spc="-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z="1300" spc="-30" dirty="0">
                <a:solidFill>
                  <a:srgbClr val="3F3F3E"/>
                </a:solidFill>
                <a:latin typeface="Arial"/>
                <a:cs typeface="Arial"/>
              </a:rPr>
              <a:t>7-11</a:t>
            </a:r>
            <a:endParaRPr lang="en-GB" sz="1300" dirty="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9BF47B7-A036-AC45-8F09-704C4E5A7B0E}"/>
              </a:ext>
            </a:extLst>
          </p:cNvPr>
          <p:cNvSpPr txBox="1"/>
          <p:nvPr/>
        </p:nvSpPr>
        <p:spPr>
          <a:xfrm>
            <a:off x="896900" y="1665127"/>
            <a:ext cx="3061970" cy="23317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4610">
              <a:lnSpc>
                <a:spcPts val="2000"/>
              </a:lnSpc>
              <a:spcBef>
                <a:spcPts val="300"/>
              </a:spcBef>
            </a:pP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This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lesson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follows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an alien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who has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come to Earth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as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a </a:t>
            </a:r>
            <a:r>
              <a:rPr sz="17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tourist</a:t>
            </a:r>
            <a:r>
              <a:rPr sz="1700" spc="-3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because</a:t>
            </a:r>
            <a:r>
              <a:rPr sz="1700" spc="-3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they’ve</a:t>
            </a:r>
            <a:r>
              <a:rPr sz="1700" spc="-3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heard </a:t>
            </a:r>
            <a:r>
              <a:rPr sz="1700" spc="-484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so much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about our incredible </a:t>
            </a:r>
            <a:r>
              <a:rPr sz="1700" spc="-49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internet, and especially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the </a:t>
            </a:r>
            <a:r>
              <a:rPr sz="17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games</a:t>
            </a:r>
            <a:r>
              <a:rPr sz="1700" spc="-2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you</a:t>
            </a:r>
            <a:r>
              <a:rPr sz="17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can</a:t>
            </a:r>
            <a:r>
              <a:rPr sz="1700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play</a:t>
            </a:r>
            <a:r>
              <a:rPr sz="1700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online.</a:t>
            </a:r>
            <a:endParaRPr sz="1700" dirty="0">
              <a:latin typeface="Arial"/>
              <a:cs typeface="Arial"/>
            </a:endParaRPr>
          </a:p>
          <a:p>
            <a:pPr marL="12700" marR="5080">
              <a:lnSpc>
                <a:spcPts val="2000"/>
              </a:lnSpc>
            </a:pP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alien wants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to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experience </a:t>
            </a:r>
            <a:r>
              <a:rPr sz="1700" spc="-49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online gaming and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your </a:t>
            </a:r>
            <a:r>
              <a:rPr sz="1700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learners</a:t>
            </a:r>
            <a:r>
              <a:rPr sz="1700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will</a:t>
            </a:r>
            <a:r>
              <a:rPr sz="1700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be</a:t>
            </a:r>
            <a:r>
              <a:rPr sz="1700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F3F3E"/>
                </a:solidFill>
                <a:latin typeface="Arial"/>
                <a:cs typeface="Arial"/>
              </a:rPr>
              <a:t>their</a:t>
            </a:r>
            <a:r>
              <a:rPr sz="1700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3F3F3E"/>
                </a:solidFill>
                <a:latin typeface="Arial"/>
                <a:cs typeface="Arial"/>
              </a:rPr>
              <a:t>guide.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6A52E2-D872-A847-8A89-F6F5CF376B8F}"/>
              </a:ext>
            </a:extLst>
          </p:cNvPr>
          <p:cNvSpPr/>
          <p:nvPr/>
        </p:nvSpPr>
        <p:spPr>
          <a:xfrm>
            <a:off x="4563054" y="2162755"/>
            <a:ext cx="103367" cy="10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01A9C6-B025-AC48-8FE2-6B4DB5E9EFCD}"/>
              </a:ext>
            </a:extLst>
          </p:cNvPr>
          <p:cNvSpPr/>
          <p:nvPr/>
        </p:nvSpPr>
        <p:spPr>
          <a:xfrm>
            <a:off x="4563054" y="2806221"/>
            <a:ext cx="103367" cy="10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268AA4-4977-8B49-9379-107012582C29}"/>
              </a:ext>
            </a:extLst>
          </p:cNvPr>
          <p:cNvSpPr/>
          <p:nvPr/>
        </p:nvSpPr>
        <p:spPr>
          <a:xfrm>
            <a:off x="4563054" y="3712154"/>
            <a:ext cx="103367" cy="10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0FAE02-3B69-3E4B-ACB5-11B8F678F055}"/>
              </a:ext>
            </a:extLst>
          </p:cNvPr>
          <p:cNvSpPr/>
          <p:nvPr/>
        </p:nvSpPr>
        <p:spPr>
          <a:xfrm>
            <a:off x="4563054" y="4863621"/>
            <a:ext cx="103367" cy="103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4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56D0ACD-DB15-1343-A3BB-1A940F958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E92903D-40E1-AC47-A19A-E407B4C75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F2BB586-D3BA-C24A-8F4F-52B656D8E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98EA221D-DA9C-C149-B00C-D5645547C9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0704388-DF62-DF48-B766-71F53E176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6B167FB-ECA1-A346-A880-D0DE5C3B4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65E8973-56C2-DB44-812D-13C2A65EB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37D547C-9C81-934B-AADD-CA65F7F97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1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BAAE7-A6EC-C548-B3A6-CA298FC59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50" y="284943"/>
            <a:ext cx="2325254" cy="2325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5483E-5B32-DF40-81C2-A07178A25239}"/>
              </a:ext>
            </a:extLst>
          </p:cNvPr>
          <p:cNvSpPr txBox="1"/>
          <p:nvPr/>
        </p:nvSpPr>
        <p:spPr>
          <a:xfrm>
            <a:off x="9543011" y="578872"/>
            <a:ext cx="2144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How do players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 choose their </a:t>
            </a:r>
            <a:r>
              <a:rPr lang="en-GB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usernames?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Is </a:t>
            </a:r>
            <a:r>
              <a:rPr lang="en-GB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there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anything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you </a:t>
            </a:r>
            <a:r>
              <a:rPr lang="en-GB" spc="-49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shouldn’t</a:t>
            </a:r>
            <a:r>
              <a:rPr lang="en-GB" spc="-5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include</a:t>
            </a:r>
            <a:r>
              <a:rPr lang="en-GB" spc="-5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in </a:t>
            </a:r>
            <a:r>
              <a:rPr lang="en-GB" spc="-484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your</a:t>
            </a:r>
            <a:r>
              <a:rPr lang="en-GB" spc="-2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username?</a:t>
            </a:r>
            <a:endParaRPr lang="en-GB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96355-9C52-8B40-9CBC-C246E4CE4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377" y="2961642"/>
            <a:ext cx="2325254" cy="2325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C7244-D78C-5249-AEC8-6633F0294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411" y="4247803"/>
            <a:ext cx="2325254" cy="2325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3225F-C4FE-054B-87CE-9160E5EE3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714" y="4475714"/>
            <a:ext cx="2325254" cy="2325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F1DE8C-38AA-2D4B-9E94-8189487D6D72}"/>
              </a:ext>
            </a:extLst>
          </p:cNvPr>
          <p:cNvSpPr txBox="1"/>
          <p:nvPr/>
        </p:nvSpPr>
        <p:spPr>
          <a:xfrm>
            <a:off x="9543011" y="2490800"/>
            <a:ext cx="2144683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79070">
              <a:lnSpc>
                <a:spcPct val="101899"/>
              </a:lnSpc>
              <a:spcBef>
                <a:spcPts val="1415"/>
              </a:spcBef>
            </a:pP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Who</a:t>
            </a:r>
            <a:r>
              <a:rPr lang="en-GB" spc="-3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can</a:t>
            </a:r>
            <a:r>
              <a:rPr lang="en-GB" spc="-3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you</a:t>
            </a:r>
            <a:r>
              <a:rPr lang="en-GB" spc="-3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play </a:t>
            </a:r>
            <a:r>
              <a:rPr lang="en-GB" spc="-484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games</a:t>
            </a:r>
            <a:r>
              <a:rPr lang="en-GB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with?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81500-78D2-AC42-8047-95CAF5F69777}"/>
              </a:ext>
            </a:extLst>
          </p:cNvPr>
          <p:cNvSpPr txBox="1"/>
          <p:nvPr/>
        </p:nvSpPr>
        <p:spPr>
          <a:xfrm>
            <a:off x="9543011" y="3371949"/>
            <a:ext cx="2325254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1435">
              <a:lnSpc>
                <a:spcPct val="101899"/>
              </a:lnSpc>
            </a:pP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Why</a:t>
            </a:r>
            <a:r>
              <a:rPr lang="en-GB" spc="-2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>
                <a:solidFill>
                  <a:srgbClr val="3F3F3E"/>
                </a:solidFill>
                <a:latin typeface="Arial"/>
                <a:cs typeface="Arial"/>
              </a:rPr>
              <a:t>is</a:t>
            </a:r>
            <a:r>
              <a:rPr lang="en-GB" spc="-3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rgbClr val="3F3F3E"/>
                </a:solidFill>
                <a:latin typeface="Arial"/>
                <a:cs typeface="Arial"/>
              </a:rPr>
              <a:t>there</a:t>
            </a:r>
            <a:r>
              <a:rPr lang="en-GB" spc="-25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a</a:t>
            </a:r>
            <a:r>
              <a:rPr lang="en-GB" spc="-2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shop </a:t>
            </a:r>
            <a:r>
              <a:rPr lang="en-GB" spc="-484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in</a:t>
            </a:r>
            <a:r>
              <a:rPr lang="en-GB" spc="-1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this</a:t>
            </a:r>
            <a:r>
              <a:rPr lang="en-GB" spc="-1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game?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2BEE3-F76D-174E-BA4E-CD4153514555}"/>
              </a:ext>
            </a:extLst>
          </p:cNvPr>
          <p:cNvSpPr txBox="1"/>
          <p:nvPr/>
        </p:nvSpPr>
        <p:spPr>
          <a:xfrm>
            <a:off x="9543011" y="4219847"/>
            <a:ext cx="2144684" cy="1486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1899"/>
              </a:lnSpc>
            </a:pP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How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much time should I spend </a:t>
            </a:r>
            <a:r>
              <a:rPr lang="en-GB" spc="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gaming? How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can I </a:t>
            </a:r>
            <a:r>
              <a:rPr lang="en-GB" spc="-49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tell</a:t>
            </a:r>
            <a:r>
              <a:rPr lang="en-GB" spc="-2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rgbClr val="3F3F3E"/>
                </a:solidFill>
                <a:latin typeface="Arial"/>
                <a:cs typeface="Arial"/>
              </a:rPr>
              <a:t>when</a:t>
            </a:r>
            <a:r>
              <a:rPr lang="en-GB" spc="-25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spc="-15" dirty="0">
                <a:solidFill>
                  <a:srgbClr val="3F3F3E"/>
                </a:solidFill>
                <a:latin typeface="Arial"/>
                <a:cs typeface="Arial"/>
              </a:rPr>
              <a:t>it’s</a:t>
            </a:r>
            <a:r>
              <a:rPr lang="en-GB" spc="-2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time</a:t>
            </a:r>
            <a:r>
              <a:rPr lang="en-GB" spc="-20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to </a:t>
            </a:r>
            <a:r>
              <a:rPr lang="en-GB" spc="-484" dirty="0">
                <a:solidFill>
                  <a:srgbClr val="3F3F3E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3F3F3E"/>
                </a:solidFill>
                <a:latin typeface="Arial"/>
                <a:cs typeface="Arial"/>
              </a:rPr>
              <a:t>stop?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7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FF877FF-A087-C043-9B35-207344338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0D98F0A-F52D-BB45-99F9-B84064665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, chat or text message&#10;&#10;Description automatically generated">
            <a:extLst>
              <a:ext uri="{FF2B5EF4-FFF2-40B4-BE49-F238E27FC236}">
                <a16:creationId xmlns:a16="http://schemas.microsoft.com/office/drawing/2014/main" id="{397F983B-1114-034A-A993-A1F29E9DB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id="{CB998F6A-C35A-2B47-961D-E9E2369C7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66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A6706037EAB4EB5A7255E68522EED" ma:contentTypeVersion="0" ma:contentTypeDescription="Create a new document." ma:contentTypeScope="" ma:versionID="0645803a163aa5869b0628cf29fd8fa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5ff8d7fa3ad29a3f77c980395d18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499D50-5D07-4B6B-AAFD-9340F8F32931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4C3FFC-E281-4ECD-B059-79BAC0AF1F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A561BE3-A363-4C3A-970D-57456184D4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750</Words>
  <Application>Microsoft Office PowerPoint</Application>
  <PresentationFormat>Widescreen</PresentationFormat>
  <Paragraphs>48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 Neue LT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 2021 Lesson Plan Target Audience 3-7</dc:title>
  <dc:creator>Lindsay Buck</dc:creator>
  <cp:lastModifiedBy>Amy Lockwood</cp:lastModifiedBy>
  <cp:revision>69</cp:revision>
  <dcterms:created xsi:type="dcterms:W3CDTF">2020-07-16T11:27:21Z</dcterms:created>
  <dcterms:modified xsi:type="dcterms:W3CDTF">2021-11-07T10:44:48Z</dcterms:modified>
</cp:coreProperties>
</file>