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6858000" cy="9906000" type="A4"/>
  <p:notesSz cx="6858000" cy="9144000"/>
  <p:defaultTextStyle>
    <a:defPPr>
      <a:defRPr lang="en-US"/>
    </a:defPPr>
    <a:lvl1pPr marL="0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1" userDrawn="1">
          <p15:clr>
            <a:srgbClr val="A4A3A4"/>
          </p15:clr>
        </p15:guide>
        <p15:guide id="2" pos="37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50" autoAdjust="0"/>
    <p:restoredTop sz="94434" autoAdjust="0"/>
  </p:normalViewPr>
  <p:slideViewPr>
    <p:cSldViewPr>
      <p:cViewPr varScale="1">
        <p:scale>
          <a:sx n="61" d="100"/>
          <a:sy n="61" d="100"/>
        </p:scale>
        <p:origin x="3126" y="72"/>
      </p:cViewPr>
      <p:guideLst>
        <p:guide orient="horz" pos="2831"/>
        <p:guide pos="3711"/>
      </p:guideLst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01C6F90-E2CA-41C9-A3AD-6BBF12636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BD2A11-7F68-442F-BB14-05A9B59103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4A6-FA2F-49F8-9F6C-A9208527ED9C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01DAD7-D28F-4B37-B42C-88DD3E2168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393C62-62E1-4EAF-9351-0FAC79392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DC5-5B78-4110-B0CB-5250BA9C9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82CB-2C29-4E1D-B29A-832BD0458710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02B0-FD2B-4A07-B86B-10A2332AB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2525" y="2489332"/>
            <a:ext cx="3258363" cy="4320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96" b="1">
                <a:solidFill>
                  <a:schemeClr val="accent1"/>
                </a:solidFill>
                <a:latin typeface="+mj-lt"/>
              </a:defRPr>
            </a:lvl1pPr>
            <a:lvl2pPr marL="299547" indent="0">
              <a:lnSpc>
                <a:spcPts val="3852"/>
              </a:lnSpc>
              <a:spcBef>
                <a:spcPts val="0"/>
              </a:spcBef>
              <a:buNone/>
              <a:defRPr sz="2696" b="1">
                <a:solidFill>
                  <a:schemeClr val="bg2"/>
                </a:solidFill>
                <a:latin typeface="+mj-lt"/>
              </a:defRPr>
            </a:lvl2pPr>
            <a:lvl3pPr marL="599092" indent="0">
              <a:lnSpc>
                <a:spcPts val="3852"/>
              </a:lnSpc>
              <a:spcBef>
                <a:spcPts val="0"/>
              </a:spcBef>
              <a:buNone/>
              <a:defRPr sz="2696" b="1">
                <a:solidFill>
                  <a:schemeClr val="bg2"/>
                </a:solidFill>
                <a:latin typeface="+mj-lt"/>
              </a:defRPr>
            </a:lvl3pPr>
            <a:lvl4pPr marL="898638" indent="0">
              <a:lnSpc>
                <a:spcPts val="3852"/>
              </a:lnSpc>
              <a:spcBef>
                <a:spcPts val="0"/>
              </a:spcBef>
              <a:buNone/>
              <a:defRPr sz="2696" b="1">
                <a:solidFill>
                  <a:schemeClr val="bg2"/>
                </a:solidFill>
                <a:latin typeface="+mj-lt"/>
              </a:defRPr>
            </a:lvl4pPr>
            <a:lvl5pPr marL="1198183" indent="0">
              <a:lnSpc>
                <a:spcPts val="3852"/>
              </a:lnSpc>
              <a:spcBef>
                <a:spcPts val="0"/>
              </a:spcBef>
              <a:buNone/>
              <a:defRPr sz="2696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Name of resource</a:t>
            </a:r>
            <a:endParaRPr lang="en-GB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81390" y="-73667"/>
            <a:ext cx="351000" cy="10053333"/>
          </a:xfrm>
          <a:prstGeom prst="rect">
            <a:avLst/>
          </a:prstGeom>
          <a:solidFill>
            <a:srgbClr val="C0D6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7609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467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889" y="679731"/>
            <a:ext cx="5562549" cy="16721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accent6"/>
                </a:solidFill>
                <a:latin typeface="+mj-lt"/>
              </a:defRPr>
            </a:lvl1pPr>
            <a:lvl2pPr marL="299547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2pPr>
            <a:lvl3pPr marL="599092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3pPr>
            <a:lvl4pPr marL="898638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4pPr>
            <a:lvl5pPr marL="1198183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Name of programme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99" y="8469888"/>
            <a:ext cx="1962519" cy="92889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3180" y="3080792"/>
            <a:ext cx="5570437" cy="504825"/>
          </a:xfrm>
          <a:prstGeom prst="rect">
            <a:avLst/>
          </a:prstGeom>
        </p:spPr>
        <p:txBody>
          <a:bodyPr/>
          <a:lstStyle>
            <a:lvl2pPr marL="0" indent="0" algn="l">
              <a:buFont typeface="Arial" panose="020B0604020202020204" pitchFamily="34" charset="0"/>
              <a:buNone/>
              <a:defRPr sz="2400" b="1"/>
            </a:lvl2pPr>
          </a:lstStyle>
          <a:p>
            <a:pPr lvl="1"/>
            <a:r>
              <a:rPr lang="en-GB" dirty="0" smtClean="0"/>
              <a:t>Overview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4820" y="3682967"/>
            <a:ext cx="5558797" cy="4721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Name of module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3181" y="4267575"/>
            <a:ext cx="1446485" cy="936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What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03895" y="5373732"/>
            <a:ext cx="1446485" cy="936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Why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3181" y="6473855"/>
            <a:ext cx="1446485" cy="936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Who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03181" y="7584556"/>
            <a:ext cx="1446485" cy="936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Leads to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2133599" y="4267575"/>
            <a:ext cx="4040017" cy="93821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2133530" y="7584556"/>
            <a:ext cx="4040017" cy="93821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133530" y="6473855"/>
            <a:ext cx="4040017" cy="93821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2133599" y="5373732"/>
            <a:ext cx="4040017" cy="93821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54" y="8318263"/>
            <a:ext cx="2161032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49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81390" y="-73667"/>
            <a:ext cx="351000" cy="10053333"/>
          </a:xfrm>
          <a:prstGeom prst="rect">
            <a:avLst/>
          </a:prstGeom>
          <a:solidFill>
            <a:srgbClr val="C0D6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7609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467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889" y="679731"/>
            <a:ext cx="5562549" cy="16721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accent6"/>
                </a:solidFill>
                <a:latin typeface="+mj-lt"/>
              </a:defRPr>
            </a:lvl1pPr>
            <a:lvl2pPr marL="299547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2pPr>
            <a:lvl3pPr marL="599092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3pPr>
            <a:lvl4pPr marL="898638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4pPr>
            <a:lvl5pPr marL="1198183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Name of programme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99" y="8469888"/>
            <a:ext cx="1962519" cy="92889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3180" y="2576736"/>
            <a:ext cx="5570437" cy="504825"/>
          </a:xfrm>
          <a:prstGeom prst="rect">
            <a:avLst/>
          </a:prstGeom>
        </p:spPr>
        <p:txBody>
          <a:bodyPr/>
          <a:lstStyle>
            <a:lvl2pPr marL="0" indent="0" algn="l">
              <a:buFont typeface="Arial" panose="020B0604020202020204" pitchFamily="34" charset="0"/>
              <a:buNone/>
              <a:defRPr sz="2400" b="1"/>
            </a:lvl2pPr>
          </a:lstStyle>
          <a:p>
            <a:pPr lvl="1"/>
            <a:r>
              <a:rPr lang="en-GB" dirty="0" smtClean="0"/>
              <a:t>Logistics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3181" y="3722142"/>
            <a:ext cx="1446485" cy="10868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Staffing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03895" y="4947816"/>
            <a:ext cx="1446485" cy="10868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3181" y="6173490"/>
            <a:ext cx="1446485" cy="10868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en-GB" dirty="0" smtClean="0"/>
              <a:t>Where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03181" y="7399163"/>
            <a:ext cx="1446485" cy="10868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/>
            </a:lvl1pPr>
          </a:lstStyle>
          <a:p>
            <a:pPr lvl="0"/>
            <a:r>
              <a:rPr lang="en-GB" dirty="0" smtClean="0"/>
              <a:t>Resources required and costs</a:t>
            </a:r>
            <a:endParaRPr lang="en-GB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2133530" y="7399164"/>
            <a:ext cx="4040017" cy="108684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133530" y="6173491"/>
            <a:ext cx="4040017" cy="108684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2133599" y="4947817"/>
            <a:ext cx="4040017" cy="108684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54" y="8318263"/>
            <a:ext cx="2161032" cy="2161032"/>
          </a:xfrm>
          <a:prstGeom prst="rect">
            <a:avLst/>
          </a:prstGeom>
        </p:spPr>
      </p:pic>
      <p:sp>
        <p:nvSpPr>
          <p:cNvPr id="19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136944" y="3728864"/>
            <a:ext cx="4040017" cy="108684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230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81390" y="-73667"/>
            <a:ext cx="351000" cy="10053333"/>
          </a:xfrm>
          <a:prstGeom prst="rect">
            <a:avLst/>
          </a:prstGeom>
          <a:solidFill>
            <a:srgbClr val="C0D6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7609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467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889" y="679731"/>
            <a:ext cx="5562549" cy="16721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accent6"/>
                </a:solidFill>
                <a:latin typeface="+mj-lt"/>
              </a:defRPr>
            </a:lvl1pPr>
            <a:lvl2pPr marL="299547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2pPr>
            <a:lvl3pPr marL="599092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3pPr>
            <a:lvl4pPr marL="898638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4pPr>
            <a:lvl5pPr marL="1198183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Name of programme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99" y="8469888"/>
            <a:ext cx="1962519" cy="928891"/>
          </a:xfrm>
          <a:prstGeom prst="rect">
            <a:avLst/>
          </a:prstGeom>
        </p:spPr>
      </p:pic>
      <p:sp>
        <p:nvSpPr>
          <p:cNvPr id="20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595877" y="3152800"/>
            <a:ext cx="5577741" cy="48245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54" y="8318263"/>
            <a:ext cx="2161032" cy="2161032"/>
          </a:xfrm>
          <a:prstGeom prst="rect">
            <a:avLst/>
          </a:prstGeom>
        </p:spPr>
      </p:pic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3180" y="2576736"/>
            <a:ext cx="5570437" cy="504825"/>
          </a:xfrm>
          <a:prstGeom prst="rect">
            <a:avLst/>
          </a:prstGeom>
        </p:spPr>
        <p:txBody>
          <a:bodyPr/>
          <a:lstStyle>
            <a:lvl2pPr marL="0" indent="0" algn="l">
              <a:buFont typeface="Arial" panose="020B0604020202020204" pitchFamily="34" charset="0"/>
              <a:buNone/>
              <a:defRPr sz="2400" b="1"/>
            </a:lvl2pPr>
          </a:lstStyle>
          <a:p>
            <a:pPr lvl="1"/>
            <a:r>
              <a:rPr lang="en-GB" dirty="0" smtClean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215468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81390" y="-73667"/>
            <a:ext cx="351000" cy="10053333"/>
          </a:xfrm>
          <a:prstGeom prst="rect">
            <a:avLst/>
          </a:prstGeom>
          <a:solidFill>
            <a:srgbClr val="C0D6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7609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467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889" y="679731"/>
            <a:ext cx="5562549" cy="16721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accent6"/>
                </a:solidFill>
                <a:latin typeface="+mj-lt"/>
              </a:defRPr>
            </a:lvl1pPr>
            <a:lvl2pPr marL="299547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2pPr>
            <a:lvl3pPr marL="599092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3pPr>
            <a:lvl4pPr marL="898638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4pPr>
            <a:lvl5pPr marL="1198183" indent="0">
              <a:lnSpc>
                <a:spcPts val="7511"/>
              </a:lnSpc>
              <a:spcBef>
                <a:spcPts val="0"/>
              </a:spcBef>
              <a:buNone/>
              <a:defRPr sz="6741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Name of programme</a:t>
            </a:r>
            <a:endParaRPr lang="en-GB" noProof="0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595877" y="3152800"/>
            <a:ext cx="5577741" cy="48245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3180" y="2576736"/>
            <a:ext cx="5570437" cy="504825"/>
          </a:xfrm>
          <a:prstGeom prst="rect">
            <a:avLst/>
          </a:prstGeom>
        </p:spPr>
        <p:txBody>
          <a:bodyPr/>
          <a:lstStyle>
            <a:lvl2pPr marL="0" indent="0" algn="l">
              <a:buFont typeface="Arial" panose="020B0604020202020204" pitchFamily="34" charset="0"/>
              <a:buNone/>
              <a:defRPr sz="2400" b="1"/>
            </a:lvl2pPr>
          </a:lstStyle>
          <a:p>
            <a:pPr lvl="1"/>
            <a:r>
              <a:rPr lang="en-GB" dirty="0" smtClean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94831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599092" rtl="0" eaLnBrk="1" latinLnBrk="0" hangingPunct="1">
        <a:spcBef>
          <a:spcPct val="0"/>
        </a:spcBef>
        <a:buNone/>
        <a:defRPr sz="2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660" indent="-224660" algn="l" defTabSz="599092" rtl="0" eaLnBrk="1" latinLnBrk="0" hangingPunct="1">
        <a:spcBef>
          <a:spcPct val="20000"/>
        </a:spcBef>
        <a:buFont typeface="Arial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486764" indent="-187217" algn="l" defTabSz="599092" rtl="0" eaLnBrk="1" latinLnBrk="0" hangingPunct="1">
        <a:spcBef>
          <a:spcPct val="20000"/>
        </a:spcBef>
        <a:buFont typeface="Arial" pitchFamily="34" charset="0"/>
        <a:buChar char="–"/>
        <a:defRPr sz="1835" kern="1200">
          <a:solidFill>
            <a:schemeClr val="tx1"/>
          </a:solidFill>
          <a:latin typeface="+mn-lt"/>
          <a:ea typeface="+mn-ea"/>
          <a:cs typeface="+mn-cs"/>
        </a:defRPr>
      </a:lvl2pPr>
      <a:lvl3pPr marL="748867" indent="-149775" algn="l" defTabSz="599092" rtl="0" eaLnBrk="1" latinLnBrk="0" hangingPunct="1">
        <a:spcBef>
          <a:spcPct val="20000"/>
        </a:spcBef>
        <a:buFont typeface="Arial" pitchFamily="34" charset="0"/>
        <a:buChar char="•"/>
        <a:defRPr sz="1572" kern="1200">
          <a:solidFill>
            <a:schemeClr val="tx1"/>
          </a:solidFill>
          <a:latin typeface="+mn-lt"/>
          <a:ea typeface="+mn-ea"/>
          <a:cs typeface="+mn-cs"/>
        </a:defRPr>
      </a:lvl3pPr>
      <a:lvl4pPr marL="1048410" indent="-149775" algn="l" defTabSz="599092" rtl="0" eaLnBrk="1" latinLnBrk="0" hangingPunct="1">
        <a:spcBef>
          <a:spcPct val="20000"/>
        </a:spcBef>
        <a:buFont typeface="Arial" pitchFamily="34" charset="0"/>
        <a:buChar char="–"/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47955" indent="-149775" algn="l" defTabSz="599092" rtl="0" eaLnBrk="1" latinLnBrk="0" hangingPunct="1">
        <a:spcBef>
          <a:spcPct val="20000"/>
        </a:spcBef>
        <a:buFont typeface="Arial" pitchFamily="34" charset="0"/>
        <a:buChar char="»"/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47502" indent="-149775" algn="l" defTabSz="599092" rtl="0" eaLnBrk="1" latinLnBrk="0" hangingPunct="1">
        <a:spcBef>
          <a:spcPct val="20000"/>
        </a:spcBef>
        <a:buFont typeface="Arial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47048" indent="-149775" algn="l" defTabSz="599092" rtl="0" eaLnBrk="1" latinLnBrk="0" hangingPunct="1">
        <a:spcBef>
          <a:spcPct val="20000"/>
        </a:spcBef>
        <a:buFont typeface="Arial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246597" indent="-149775" algn="l" defTabSz="599092" rtl="0" eaLnBrk="1" latinLnBrk="0" hangingPunct="1">
        <a:spcBef>
          <a:spcPct val="20000"/>
        </a:spcBef>
        <a:buFont typeface="Arial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546140" indent="-149775" algn="l" defTabSz="599092" rtl="0" eaLnBrk="1" latinLnBrk="0" hangingPunct="1">
        <a:spcBef>
          <a:spcPct val="20000"/>
        </a:spcBef>
        <a:buFont typeface="Arial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1pPr>
      <a:lvl2pPr marL="299545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2pPr>
      <a:lvl3pPr marL="599092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3pPr>
      <a:lvl4pPr marL="898638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4pPr>
      <a:lvl5pPr marL="1198185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5pPr>
      <a:lvl6pPr marL="1497730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6pPr>
      <a:lvl7pPr marL="1797277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7pPr>
      <a:lvl8pPr marL="2096822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8pPr>
      <a:lvl9pPr marL="2396368" algn="l" defTabSz="599092" rtl="0" eaLnBrk="1" latinLnBrk="0" hangingPunct="1">
        <a:defRPr sz="11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2A8FC722-51A7-4CBD-9DFC-C567F447D6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680" y="848544"/>
            <a:ext cx="6092882" cy="7848872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/>
              <a:t>On any active journey such as a daily walk or a family bike ride, </a:t>
            </a:r>
            <a:br>
              <a:rPr lang="en-GB" sz="1400" dirty="0" smtClean="0"/>
            </a:br>
            <a:r>
              <a:rPr lang="en-GB" sz="1400" b="1" dirty="0" smtClean="0"/>
              <a:t>find a safe place to stop to admire your surroundings. </a:t>
            </a:r>
            <a:r>
              <a:rPr lang="en-GB" sz="1400" dirty="0" smtClean="0"/>
              <a:t>Make </a:t>
            </a:r>
            <a:br>
              <a:rPr lang="en-GB" sz="1400" dirty="0" smtClean="0"/>
            </a:br>
            <a:r>
              <a:rPr lang="en-GB" sz="1400" dirty="0" smtClean="0"/>
              <a:t>sure you aren’t blocking a path or route for other user.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Either standing or sat down, </a:t>
            </a:r>
            <a:r>
              <a:rPr lang="en-GB" sz="1400" b="1" dirty="0" smtClean="0"/>
              <a:t>take your time to take in your surroundings. </a:t>
            </a:r>
            <a:r>
              <a:rPr lang="en-GB" sz="1400" dirty="0" smtClean="0"/>
              <a:t>Work your way through the list in your own time.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We </a:t>
            </a:r>
            <a:r>
              <a:rPr lang="en-GB" sz="1400" dirty="0"/>
              <a:t>recommend</a:t>
            </a:r>
            <a:r>
              <a:rPr lang="en-GB" sz="1400" b="1" dirty="0"/>
              <a:t>​ thinking about the textures </a:t>
            </a:r>
            <a:r>
              <a:rPr lang="en-GB" sz="1400" dirty="0"/>
              <a:t>you can​ see such as prickly leaves or a fluffy​ dog. </a:t>
            </a:r>
            <a:r>
              <a:rPr lang="en-GB" sz="1400" dirty="0" smtClean="0"/>
              <a:t>Can you </a:t>
            </a:r>
            <a:r>
              <a:rPr lang="en-GB" sz="1400" b="1" dirty="0"/>
              <a:t>notice the feeling of your feet </a:t>
            </a:r>
            <a:r>
              <a:rPr lang="en-GB" sz="1400" dirty="0"/>
              <a:t>standing on the ground, or the breeze on your </a:t>
            </a:r>
            <a:r>
              <a:rPr lang="en-GB" sz="1400" dirty="0" smtClean="0"/>
              <a:t>face?</a:t>
            </a:r>
          </a:p>
          <a:p>
            <a:pPr marL="0" indent="0">
              <a:buNone/>
            </a:pPr>
            <a:endParaRPr lang="en-GB" sz="1400" dirty="0"/>
          </a:p>
          <a:p>
            <a:pPr marL="0" indent="0" algn="ctr">
              <a:buNone/>
            </a:pP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You can do this exercise at </a:t>
            </a:r>
            <a:r>
              <a:rPr lang="en-GB" sz="1400" b="1" dirty="0" smtClean="0"/>
              <a:t>anytime, anywhere </a:t>
            </a:r>
            <a:r>
              <a:rPr lang="en-GB" sz="1400" dirty="0" smtClean="0"/>
              <a:t>to </a:t>
            </a:r>
            <a:r>
              <a:rPr lang="en-GB" sz="1400" dirty="0"/>
              <a:t>help focus your mind away from daily stresses or emotions.</a:t>
            </a:r>
            <a:endParaRPr lang="en-GB" sz="1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09694"/>
              </p:ext>
            </p:extLst>
          </p:nvPr>
        </p:nvGraphicFramePr>
        <p:xfrm>
          <a:off x="548680" y="2504728"/>
          <a:ext cx="283158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967486"/>
              </a:tblGrid>
              <a:tr h="540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accent3"/>
                          </a:solidFill>
                        </a:rPr>
                        <a:t>NAME..</a:t>
                      </a:r>
                      <a:endParaRPr lang="en-GB" sz="32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 can </a:t>
                      </a:r>
                      <a:r>
                        <a:rPr lang="en-GB" sz="1400" b="1" dirty="0" smtClean="0">
                          <a:solidFill>
                            <a:schemeClr val="accent3"/>
                          </a:solidFill>
                        </a:rPr>
                        <a:t>see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 can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smtClean="0">
                          <a:solidFill>
                            <a:schemeClr val="accent3"/>
                          </a:solidFill>
                        </a:rPr>
                        <a:t>hear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 can </a:t>
                      </a:r>
                      <a:r>
                        <a:rPr lang="en-GB" sz="1400" b="1" dirty="0" smtClean="0">
                          <a:solidFill>
                            <a:schemeClr val="accent3"/>
                          </a:solidFill>
                        </a:rPr>
                        <a:t>feel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can </a:t>
                      </a:r>
                      <a:r>
                        <a:rPr lang="en-GB" sz="1400" b="1" baseline="0" dirty="0" smtClean="0">
                          <a:solidFill>
                            <a:schemeClr val="accent3"/>
                          </a:solidFill>
                        </a:rPr>
                        <a:t>smell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 you can </a:t>
                      </a:r>
                      <a:r>
                        <a:rPr lang="en-GB" sz="1400" b="1" dirty="0" smtClean="0">
                          <a:solidFill>
                            <a:schemeClr val="accent3"/>
                          </a:solidFill>
                        </a:rPr>
                        <a:t>taste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53831" y="315045"/>
            <a:ext cx="5404191" cy="38948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2700" b="1" dirty="0" smtClean="0">
                <a:solidFill>
                  <a:schemeClr val="accent3"/>
                </a:solidFill>
                <a:latin typeface="+mj-lt"/>
              </a:rPr>
              <a:t>Mindful Walk Activity</a:t>
            </a:r>
            <a:endParaRPr lang="en-GB" sz="2700" b="1" dirty="0">
              <a:solidFill>
                <a:schemeClr val="accent3"/>
              </a:solidFill>
              <a:latin typeface="+mj-l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15966"/>
              </p:ext>
            </p:extLst>
          </p:nvPr>
        </p:nvGraphicFramePr>
        <p:xfrm>
          <a:off x="3595121" y="3368824"/>
          <a:ext cx="2831582" cy="21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967486"/>
              </a:tblGrid>
              <a:tr h="579600">
                <a:tc gridSpan="2">
                  <a:txBody>
                    <a:bodyPr/>
                    <a:lstStyle/>
                    <a:p>
                      <a:pPr marL="0" marR="0" lvl="0" indent="0" algn="ctr" defTabSz="599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accent3"/>
                          </a:solidFill>
                        </a:rPr>
                        <a:t>NAME..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5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99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 can </a:t>
                      </a:r>
                      <a:r>
                        <a:rPr lang="en-GB" sz="1400" b="1" dirty="0" smtClean="0">
                          <a:solidFill>
                            <a:schemeClr val="accent3"/>
                          </a:solidFill>
                        </a:rPr>
                        <a:t>see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5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99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 can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smtClean="0">
                          <a:solidFill>
                            <a:schemeClr val="accent3"/>
                          </a:solidFill>
                        </a:rPr>
                        <a:t>hear</a:t>
                      </a:r>
                      <a:endParaRPr lang="en-GB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5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99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things you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can </a:t>
                      </a:r>
                      <a:r>
                        <a:rPr lang="en-GB" sz="1400" b="1" baseline="0" dirty="0" smtClean="0">
                          <a:solidFill>
                            <a:schemeClr val="accent3"/>
                          </a:solidFill>
                        </a:rPr>
                        <a:t>smell</a:t>
                      </a:r>
                      <a:endParaRPr lang="en-GB" sz="1400" b="1" dirty="0" smtClean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423721" y="2701588"/>
            <a:ext cx="3434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Try a </a:t>
            </a:r>
            <a:r>
              <a:rPr lang="en-GB" sz="1400" b="1" dirty="0" smtClean="0"/>
              <a:t>mini version </a:t>
            </a:r>
            <a:r>
              <a:rPr lang="en-GB" sz="1400" dirty="0" smtClean="0"/>
              <a:t>for younger children or if you don’t have much time.</a:t>
            </a:r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3392" y="469123"/>
            <a:ext cx="1424608" cy="142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strans PowerPoint Theme">
  <a:themeElements>
    <a:clrScheme name="Custom 5">
      <a:dk1>
        <a:srgbClr val="414042"/>
      </a:dk1>
      <a:lt1>
        <a:sysClr val="window" lastClr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922C6F"/>
      </a:accent3>
      <a:accent4>
        <a:srgbClr val="E68EBC"/>
      </a:accent4>
      <a:accent5>
        <a:srgbClr val="FFCF41"/>
      </a:accent5>
      <a:accent6>
        <a:srgbClr val="F89624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 PowerPoint template DRAFT [Autosaved]" id="{C75D3F60-C2CC-4F33-931E-30BE1AA9DD7A}" vid="{DC92DA79-4450-4FA3-80BF-8F0C78CFF7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PowerPoint template DRAFT [Autosaved]</Template>
  <TotalTime>1549</TotalTime>
  <Words>77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Sustrans PowerPoint Theme</vt:lpstr>
      <vt:lpstr>PowerPoint Presentation</vt:lpstr>
    </vt:vector>
  </TitlesOfParts>
  <Company>Sustrans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Hills</dc:creator>
  <cp:lastModifiedBy>Iain Sneddon</cp:lastModifiedBy>
  <cp:revision>63</cp:revision>
  <dcterms:created xsi:type="dcterms:W3CDTF">2019-07-30T08:40:50Z</dcterms:created>
  <dcterms:modified xsi:type="dcterms:W3CDTF">2022-01-27T15:58:12Z</dcterms:modified>
</cp:coreProperties>
</file>